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729" r:id="rId2"/>
    <p:sldId id="3577" r:id="rId3"/>
    <p:sldId id="3570" r:id="rId4"/>
    <p:sldId id="1271" r:id="rId5"/>
    <p:sldId id="1250" r:id="rId6"/>
    <p:sldId id="1272" r:id="rId7"/>
    <p:sldId id="3831" r:id="rId8"/>
    <p:sldId id="3900" r:id="rId9"/>
    <p:sldId id="3901" r:id="rId10"/>
    <p:sldId id="3594" r:id="rId11"/>
    <p:sldId id="3902" r:id="rId12"/>
    <p:sldId id="1275" r:id="rId13"/>
    <p:sldId id="1276" r:id="rId14"/>
    <p:sldId id="1277" r:id="rId15"/>
    <p:sldId id="1278" r:id="rId16"/>
    <p:sldId id="1268" r:id="rId17"/>
    <p:sldId id="1281" r:id="rId18"/>
    <p:sldId id="1282" r:id="rId19"/>
    <p:sldId id="1283" r:id="rId20"/>
    <p:sldId id="1177" r:id="rId21"/>
    <p:sldId id="2139" r:id="rId22"/>
    <p:sldId id="1785" r:id="rId23"/>
    <p:sldId id="1195" r:id="rId24"/>
    <p:sldId id="3595" r:id="rId25"/>
    <p:sldId id="3876" r:id="rId2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Sequential Containers (14)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09ED3E-873F-4CBD-ABB1-F6587CCD1BA9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Sequential Containers, 4.7-10 (14)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Class – Double-linked List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50B0E8-2295-4634-9349-E505F31F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10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9949" y="1219201"/>
            <a:ext cx="8409562" cy="560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08760" y="2806674"/>
            <a:ext cx="8686800" cy="3175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823C8C-5A8C-4137-9500-443200AFFD35}"/>
              </a:ext>
            </a:extLst>
          </p:cNvPr>
          <p:cNvSpPr/>
          <p:nvPr/>
        </p:nvSpPr>
        <p:spPr>
          <a:xfrm>
            <a:off x="1508760" y="3321024"/>
            <a:ext cx="8686800" cy="3175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0CA25-EE3D-419E-BD5A-0BB256DD2856}"/>
              </a:ext>
            </a:extLst>
          </p:cNvPr>
          <p:cNvSpPr/>
          <p:nvPr/>
        </p:nvSpPr>
        <p:spPr>
          <a:xfrm>
            <a:off x="1508760" y="4025874"/>
            <a:ext cx="8686800" cy="4699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7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Insertion of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792906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496540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764053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748169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451803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91518B-57FA-4BF0-80F6-C7B64BFAD697}"/>
              </a:ext>
            </a:extLst>
          </p:cNvPr>
          <p:cNvSpPr/>
          <p:nvPr/>
        </p:nvSpPr>
        <p:spPr>
          <a:xfrm>
            <a:off x="5719316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716394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420028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544525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812038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486157" y="300839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5105571" y="2092048"/>
            <a:ext cx="1611180" cy="1016169"/>
            <a:chOff x="3849756" y="2092047"/>
            <a:chExt cx="1611180" cy="101616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5178745" y="1219200"/>
            <a:ext cx="1533736" cy="665304"/>
            <a:chOff x="1775847" y="1697496"/>
            <a:chExt cx="1533736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47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1197735" y="2096117"/>
            <a:ext cx="1611180" cy="1016169"/>
            <a:chOff x="3849756" y="2092047"/>
            <a:chExt cx="1611180" cy="101616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5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7551675" y="335825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7420028" y="360286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451803" y="3601815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3496540" y="36010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8968354" y="335268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8211213" y="3177376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8909986" y="30002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3635821" y="35984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B2983A8-038A-44C5-85C4-6B9F6A259CC8}"/>
              </a:ext>
            </a:extLst>
          </p:cNvPr>
          <p:cNvSpPr/>
          <p:nvPr/>
        </p:nvSpPr>
        <p:spPr>
          <a:xfrm>
            <a:off x="4254471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6712480" y="175260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7416114" y="210503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839673-DA78-419B-A0B9-7173211995AC}"/>
              </a:ext>
            </a:extLst>
          </p:cNvPr>
          <p:cNvSpPr txBox="1"/>
          <p:nvPr/>
        </p:nvSpPr>
        <p:spPr>
          <a:xfrm>
            <a:off x="7547761" y="210245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7416114" y="234707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B0B8518-DA42-4776-957C-833A6136828D}"/>
              </a:ext>
            </a:extLst>
          </p:cNvPr>
          <p:cNvSpPr txBox="1"/>
          <p:nvPr/>
        </p:nvSpPr>
        <p:spPr>
          <a:xfrm>
            <a:off x="7550680" y="234629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DCAECD-C16E-4439-AB20-8B739EB5B317}"/>
              </a:ext>
            </a:extLst>
          </p:cNvPr>
          <p:cNvSpPr/>
          <p:nvPr/>
        </p:nvSpPr>
        <p:spPr>
          <a:xfrm>
            <a:off x="1499920" y="51816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Node("Rob");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// find insertion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&lt;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F7A995-8A82-404A-9EA2-D76EB30EBA05}"/>
              </a:ext>
            </a:extLst>
          </p:cNvPr>
          <p:cNvSpPr/>
          <p:nvPr/>
        </p:nvSpPr>
        <p:spPr>
          <a:xfrm>
            <a:off x="6227888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4AE42FF-BAF8-473F-B87B-EF7269BBE4CD}"/>
              </a:ext>
            </a:extLst>
          </p:cNvPr>
          <p:cNvGrpSpPr/>
          <p:nvPr/>
        </p:nvGrpSpPr>
        <p:grpSpPr>
          <a:xfrm>
            <a:off x="3124371" y="2100148"/>
            <a:ext cx="1611180" cy="1016169"/>
            <a:chOff x="3849756" y="2092047"/>
            <a:chExt cx="1611180" cy="101616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37D1786-4262-462D-9C25-8273E8E92A09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69" name="Freeform: Shape 25">
              <a:extLst>
                <a:ext uri="{FF2B5EF4-FFF2-40B4-BE49-F238E27FC236}">
                  <a16:creationId xmlns:a16="http://schemas.microsoft.com/office/drawing/2014/main" id="{57DA6C37-8181-4F0A-9D26-4CE9CE8E4FEA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7F54BC5-545E-41C5-A519-4CA2A4786DEA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6AD417F-3223-4C44-90CD-FA5EBBBE74DE}"/>
              </a:ext>
            </a:extLst>
          </p:cNvPr>
          <p:cNvSpPr/>
          <p:nvPr/>
        </p:nvSpPr>
        <p:spPr>
          <a:xfrm>
            <a:off x="1499920" y="5470267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// Step 1</a:t>
            </a:r>
          </a:p>
        </p:txBody>
      </p:sp>
    </p:spTree>
    <p:extLst>
      <p:ext uri="{BB962C8B-B14F-4D97-AF65-F5344CB8AC3E}">
        <p14:creationId xmlns:p14="http://schemas.microsoft.com/office/powerpoint/2010/main" val="2827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7" grpId="0" animBg="1"/>
      <p:bldP spid="72" grpId="0"/>
      <p:bldP spid="56" grpId="0"/>
      <p:bldP spid="75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Insertion of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792906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496540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764053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748169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451803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91518B-57FA-4BF0-80F6-C7B64BFAD697}"/>
              </a:ext>
            </a:extLst>
          </p:cNvPr>
          <p:cNvSpPr/>
          <p:nvPr/>
        </p:nvSpPr>
        <p:spPr>
          <a:xfrm>
            <a:off x="5719316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716394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420028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544525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812038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486157" y="300839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5105571" y="2092048"/>
            <a:ext cx="1611180" cy="1016169"/>
            <a:chOff x="3849756" y="2092047"/>
            <a:chExt cx="1611180" cy="101616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5178752" y="1219200"/>
            <a:ext cx="1533729" cy="665304"/>
            <a:chOff x="1775854" y="1697496"/>
            <a:chExt cx="1533729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54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7551675" y="335825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7420028" y="360286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451803" y="3601815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3496540" y="36010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8968354" y="335268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8211213" y="3177376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8909986" y="30002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3635821" y="35984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B2983A8-038A-44C5-85C4-6B9F6A259CC8}"/>
              </a:ext>
            </a:extLst>
          </p:cNvPr>
          <p:cNvSpPr/>
          <p:nvPr/>
        </p:nvSpPr>
        <p:spPr>
          <a:xfrm>
            <a:off x="4254471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6712480" y="175260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7416114" y="210503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7416114" y="234707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DCAECD-C16E-4439-AB20-8B739EB5B317}"/>
              </a:ext>
            </a:extLst>
          </p:cNvPr>
          <p:cNvSpPr/>
          <p:nvPr/>
        </p:nvSpPr>
        <p:spPr>
          <a:xfrm>
            <a:off x="1499920" y="51816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Node("Rob");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// find insertion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&lt;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F7A995-8A82-404A-9EA2-D76EB30EBA05}"/>
              </a:ext>
            </a:extLst>
          </p:cNvPr>
          <p:cNvSpPr/>
          <p:nvPr/>
        </p:nvSpPr>
        <p:spPr>
          <a:xfrm>
            <a:off x="6227888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BE8814-0DAF-484E-99BB-16FFB3FA7BB0}"/>
              </a:ext>
            </a:extLst>
          </p:cNvPr>
          <p:cNvSpPr/>
          <p:nvPr/>
        </p:nvSpPr>
        <p:spPr>
          <a:xfrm>
            <a:off x="1499920" y="5758934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// Step 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839673-DA78-419B-A0B9-7173211995AC}"/>
              </a:ext>
            </a:extLst>
          </p:cNvPr>
          <p:cNvSpPr txBox="1"/>
          <p:nvPr/>
        </p:nvSpPr>
        <p:spPr>
          <a:xfrm>
            <a:off x="7547761" y="234376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EA600A3-3F61-4E87-A236-5D2927F4017A}"/>
              </a:ext>
            </a:extLst>
          </p:cNvPr>
          <p:cNvSpPr/>
          <p:nvPr/>
        </p:nvSpPr>
        <p:spPr>
          <a:xfrm>
            <a:off x="7705494" y="2219094"/>
            <a:ext cx="671603" cy="869795"/>
          </a:xfrm>
          <a:custGeom>
            <a:avLst/>
            <a:gdLst>
              <a:gd name="connsiteX0" fmla="*/ 0 w 671603"/>
              <a:gd name="connsiteY0" fmla="*/ 0 h 869795"/>
              <a:gd name="connsiteX1" fmla="*/ 591014 w 671603"/>
              <a:gd name="connsiteY1" fmla="*/ 111512 h 869795"/>
              <a:gd name="connsiteX2" fmla="*/ 657922 w 671603"/>
              <a:gd name="connsiteY2" fmla="*/ 546409 h 869795"/>
              <a:gd name="connsiteX3" fmla="*/ 512956 w 671603"/>
              <a:gd name="connsiteY3" fmla="*/ 869795 h 86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603" h="869795">
                <a:moveTo>
                  <a:pt x="0" y="0"/>
                </a:moveTo>
                <a:cubicBezTo>
                  <a:pt x="240680" y="10222"/>
                  <a:pt x="481360" y="20444"/>
                  <a:pt x="591014" y="111512"/>
                </a:cubicBezTo>
                <a:cubicBezTo>
                  <a:pt x="700668" y="202580"/>
                  <a:pt x="670932" y="420029"/>
                  <a:pt x="657922" y="546409"/>
                </a:cubicBezTo>
                <a:cubicBezTo>
                  <a:pt x="644912" y="672789"/>
                  <a:pt x="578934" y="771292"/>
                  <a:pt x="512956" y="86979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D1E705-CA7F-4AF9-BA6D-068501E66A5E}"/>
              </a:ext>
            </a:extLst>
          </p:cNvPr>
          <p:cNvSpPr/>
          <p:nvPr/>
        </p:nvSpPr>
        <p:spPr>
          <a:xfrm>
            <a:off x="1499920" y="5470267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// Step 1</a:t>
            </a:r>
          </a:p>
        </p:txBody>
      </p:sp>
    </p:spTree>
    <p:extLst>
      <p:ext uri="{BB962C8B-B14F-4D97-AF65-F5344CB8AC3E}">
        <p14:creationId xmlns:p14="http://schemas.microsoft.com/office/powerpoint/2010/main" val="33685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Insertion of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792906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496540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764053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748169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451803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716394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420028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544525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812038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486157" y="300839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5105571" y="2092048"/>
            <a:ext cx="1611180" cy="1016169"/>
            <a:chOff x="3849756" y="2092047"/>
            <a:chExt cx="1611180" cy="101616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5178749" y="1219200"/>
            <a:ext cx="1533732" cy="665304"/>
            <a:chOff x="1775851" y="1697496"/>
            <a:chExt cx="1533732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51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7551675" y="335825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7420028" y="360286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451803" y="3601815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3496540" y="36010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8968354" y="335268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8211213" y="3177376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8909986" y="30002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3635821" y="35984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B2983A8-038A-44C5-85C4-6B9F6A259CC8}"/>
              </a:ext>
            </a:extLst>
          </p:cNvPr>
          <p:cNvSpPr/>
          <p:nvPr/>
        </p:nvSpPr>
        <p:spPr>
          <a:xfrm>
            <a:off x="4254471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6712480" y="175260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7416114" y="210503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7416114" y="234707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DCAECD-C16E-4439-AB20-8B739EB5B317}"/>
              </a:ext>
            </a:extLst>
          </p:cNvPr>
          <p:cNvSpPr/>
          <p:nvPr/>
        </p:nvSpPr>
        <p:spPr>
          <a:xfrm>
            <a:off x="1499920" y="51816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Node("Rob");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// find insertion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&lt;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F7A995-8A82-404A-9EA2-D76EB30EBA05}"/>
              </a:ext>
            </a:extLst>
          </p:cNvPr>
          <p:cNvSpPr/>
          <p:nvPr/>
        </p:nvSpPr>
        <p:spPr>
          <a:xfrm>
            <a:off x="6227888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BE8814-0DAF-484E-99BB-16FFB3FA7BB0}"/>
              </a:ext>
            </a:extLst>
          </p:cNvPr>
          <p:cNvSpPr/>
          <p:nvPr/>
        </p:nvSpPr>
        <p:spPr>
          <a:xfrm>
            <a:off x="1499920" y="5758934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// Step 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839673-DA78-419B-A0B9-7173211995AC}"/>
              </a:ext>
            </a:extLst>
          </p:cNvPr>
          <p:cNvSpPr txBox="1"/>
          <p:nvPr/>
        </p:nvSpPr>
        <p:spPr>
          <a:xfrm>
            <a:off x="7547761" y="234376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EBF1F14-609F-4840-BE33-3A516E5EFCCD}"/>
              </a:ext>
            </a:extLst>
          </p:cNvPr>
          <p:cNvSpPr/>
          <p:nvPr/>
        </p:nvSpPr>
        <p:spPr>
          <a:xfrm>
            <a:off x="5698273" y="1973766"/>
            <a:ext cx="1003610" cy="1505414"/>
          </a:xfrm>
          <a:custGeom>
            <a:avLst/>
            <a:gdLst>
              <a:gd name="connsiteX0" fmla="*/ 0 w 1003610"/>
              <a:gd name="connsiteY0" fmla="*/ 1505414 h 1505414"/>
              <a:gd name="connsiteX1" fmla="*/ 446049 w 1003610"/>
              <a:gd name="connsiteY1" fmla="*/ 1159727 h 1505414"/>
              <a:gd name="connsiteX2" fmla="*/ 724829 w 1003610"/>
              <a:gd name="connsiteY2" fmla="*/ 278780 h 1505414"/>
              <a:gd name="connsiteX3" fmla="*/ 1003610 w 1003610"/>
              <a:gd name="connsiteY3" fmla="*/ 0 h 15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0" h="1505414">
                <a:moveTo>
                  <a:pt x="0" y="1505414"/>
                </a:moveTo>
                <a:cubicBezTo>
                  <a:pt x="162622" y="1434790"/>
                  <a:pt x="325244" y="1364166"/>
                  <a:pt x="446049" y="1159727"/>
                </a:cubicBezTo>
                <a:cubicBezTo>
                  <a:pt x="566854" y="955288"/>
                  <a:pt x="631902" y="472068"/>
                  <a:pt x="724829" y="278780"/>
                </a:cubicBezTo>
                <a:cubicBezTo>
                  <a:pt x="817756" y="85492"/>
                  <a:pt x="910683" y="42746"/>
                  <a:pt x="100361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4D8EDF3-FD8A-4642-BC37-C3B78AAF9374}"/>
              </a:ext>
            </a:extLst>
          </p:cNvPr>
          <p:cNvSpPr/>
          <p:nvPr/>
        </p:nvSpPr>
        <p:spPr>
          <a:xfrm>
            <a:off x="7705494" y="2219094"/>
            <a:ext cx="671603" cy="869795"/>
          </a:xfrm>
          <a:custGeom>
            <a:avLst/>
            <a:gdLst>
              <a:gd name="connsiteX0" fmla="*/ 0 w 671603"/>
              <a:gd name="connsiteY0" fmla="*/ 0 h 869795"/>
              <a:gd name="connsiteX1" fmla="*/ 591014 w 671603"/>
              <a:gd name="connsiteY1" fmla="*/ 111512 h 869795"/>
              <a:gd name="connsiteX2" fmla="*/ 657922 w 671603"/>
              <a:gd name="connsiteY2" fmla="*/ 546409 h 869795"/>
              <a:gd name="connsiteX3" fmla="*/ 512956 w 671603"/>
              <a:gd name="connsiteY3" fmla="*/ 869795 h 86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603" h="869795">
                <a:moveTo>
                  <a:pt x="0" y="0"/>
                </a:moveTo>
                <a:cubicBezTo>
                  <a:pt x="240680" y="10222"/>
                  <a:pt x="481360" y="20444"/>
                  <a:pt x="591014" y="111512"/>
                </a:cubicBezTo>
                <a:cubicBezTo>
                  <a:pt x="700668" y="202580"/>
                  <a:pt x="670932" y="420029"/>
                  <a:pt x="657922" y="546409"/>
                </a:cubicBezTo>
                <a:cubicBezTo>
                  <a:pt x="644912" y="672789"/>
                  <a:pt x="578934" y="771292"/>
                  <a:pt x="512956" y="86979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27CACC-F773-4A51-AD44-AC28A94EC7CA}"/>
              </a:ext>
            </a:extLst>
          </p:cNvPr>
          <p:cNvSpPr/>
          <p:nvPr/>
        </p:nvSpPr>
        <p:spPr>
          <a:xfrm>
            <a:off x="1499920" y="6047601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-&gt;prev;        // Step 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F76128A-297F-4A5F-A099-DE39A7AF3953}"/>
              </a:ext>
            </a:extLst>
          </p:cNvPr>
          <p:cNvSpPr/>
          <p:nvPr/>
        </p:nvSpPr>
        <p:spPr>
          <a:xfrm>
            <a:off x="1499920" y="5470267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// Step 1</a:t>
            </a:r>
          </a:p>
        </p:txBody>
      </p:sp>
    </p:spTree>
    <p:extLst>
      <p:ext uri="{BB962C8B-B14F-4D97-AF65-F5344CB8AC3E}">
        <p14:creationId xmlns:p14="http://schemas.microsoft.com/office/powerpoint/2010/main" val="5996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Insertion of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792906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496540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764053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748169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451803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716394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420028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544525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812038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486157" y="300839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5105571" y="2092048"/>
            <a:ext cx="1611180" cy="1016169"/>
            <a:chOff x="3849756" y="2092047"/>
            <a:chExt cx="1611180" cy="101616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5178746" y="1219200"/>
            <a:ext cx="1533735" cy="665304"/>
            <a:chOff x="1775848" y="1697496"/>
            <a:chExt cx="1533735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48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7551675" y="335825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7420028" y="360286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451803" y="3601815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3496540" y="36010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8968354" y="335268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8211213" y="3177376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8909986" y="30002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3635821" y="35984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B2983A8-038A-44C5-85C4-6B9F6A259CC8}"/>
              </a:ext>
            </a:extLst>
          </p:cNvPr>
          <p:cNvSpPr/>
          <p:nvPr/>
        </p:nvSpPr>
        <p:spPr>
          <a:xfrm>
            <a:off x="4254471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6712480" y="175260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7416114" y="210503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7416114" y="234707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DCAECD-C16E-4439-AB20-8B739EB5B317}"/>
              </a:ext>
            </a:extLst>
          </p:cNvPr>
          <p:cNvSpPr/>
          <p:nvPr/>
        </p:nvSpPr>
        <p:spPr>
          <a:xfrm>
            <a:off x="1499920" y="51816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Node("Rob");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// find insertion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&lt;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F7A995-8A82-404A-9EA2-D76EB30EBA05}"/>
              </a:ext>
            </a:extLst>
          </p:cNvPr>
          <p:cNvSpPr/>
          <p:nvPr/>
        </p:nvSpPr>
        <p:spPr>
          <a:xfrm>
            <a:off x="6227888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BE8814-0DAF-484E-99BB-16FFB3FA7BB0}"/>
              </a:ext>
            </a:extLst>
          </p:cNvPr>
          <p:cNvSpPr/>
          <p:nvPr/>
        </p:nvSpPr>
        <p:spPr>
          <a:xfrm>
            <a:off x="1499920" y="5758934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// Step 2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EBF1F14-609F-4840-BE33-3A516E5EFCCD}"/>
              </a:ext>
            </a:extLst>
          </p:cNvPr>
          <p:cNvSpPr/>
          <p:nvPr/>
        </p:nvSpPr>
        <p:spPr>
          <a:xfrm>
            <a:off x="5698273" y="1973766"/>
            <a:ext cx="1003610" cy="1505414"/>
          </a:xfrm>
          <a:custGeom>
            <a:avLst/>
            <a:gdLst>
              <a:gd name="connsiteX0" fmla="*/ 0 w 1003610"/>
              <a:gd name="connsiteY0" fmla="*/ 1505414 h 1505414"/>
              <a:gd name="connsiteX1" fmla="*/ 446049 w 1003610"/>
              <a:gd name="connsiteY1" fmla="*/ 1159727 h 1505414"/>
              <a:gd name="connsiteX2" fmla="*/ 724829 w 1003610"/>
              <a:gd name="connsiteY2" fmla="*/ 278780 h 1505414"/>
              <a:gd name="connsiteX3" fmla="*/ 1003610 w 1003610"/>
              <a:gd name="connsiteY3" fmla="*/ 0 h 15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0" h="1505414">
                <a:moveTo>
                  <a:pt x="0" y="1505414"/>
                </a:moveTo>
                <a:cubicBezTo>
                  <a:pt x="162622" y="1434790"/>
                  <a:pt x="325244" y="1364166"/>
                  <a:pt x="446049" y="1159727"/>
                </a:cubicBezTo>
                <a:cubicBezTo>
                  <a:pt x="566854" y="955288"/>
                  <a:pt x="631902" y="472068"/>
                  <a:pt x="724829" y="278780"/>
                </a:cubicBezTo>
                <a:cubicBezTo>
                  <a:pt x="817756" y="85492"/>
                  <a:pt x="910683" y="42746"/>
                  <a:pt x="100361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4D8EDF3-FD8A-4642-BC37-C3B78AAF9374}"/>
              </a:ext>
            </a:extLst>
          </p:cNvPr>
          <p:cNvSpPr/>
          <p:nvPr/>
        </p:nvSpPr>
        <p:spPr>
          <a:xfrm>
            <a:off x="7705494" y="2219094"/>
            <a:ext cx="671603" cy="869795"/>
          </a:xfrm>
          <a:custGeom>
            <a:avLst/>
            <a:gdLst>
              <a:gd name="connsiteX0" fmla="*/ 0 w 671603"/>
              <a:gd name="connsiteY0" fmla="*/ 0 h 869795"/>
              <a:gd name="connsiteX1" fmla="*/ 591014 w 671603"/>
              <a:gd name="connsiteY1" fmla="*/ 111512 h 869795"/>
              <a:gd name="connsiteX2" fmla="*/ 657922 w 671603"/>
              <a:gd name="connsiteY2" fmla="*/ 546409 h 869795"/>
              <a:gd name="connsiteX3" fmla="*/ 512956 w 671603"/>
              <a:gd name="connsiteY3" fmla="*/ 869795 h 86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603" h="869795">
                <a:moveTo>
                  <a:pt x="0" y="0"/>
                </a:moveTo>
                <a:cubicBezTo>
                  <a:pt x="240680" y="10222"/>
                  <a:pt x="481360" y="20444"/>
                  <a:pt x="591014" y="111512"/>
                </a:cubicBezTo>
                <a:cubicBezTo>
                  <a:pt x="700668" y="202580"/>
                  <a:pt x="670932" y="420029"/>
                  <a:pt x="657922" y="546409"/>
                </a:cubicBezTo>
                <a:cubicBezTo>
                  <a:pt x="644912" y="672789"/>
                  <a:pt x="578934" y="771292"/>
                  <a:pt x="512956" y="86979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27CACC-F773-4A51-AD44-AC28A94EC7CA}"/>
              </a:ext>
            </a:extLst>
          </p:cNvPr>
          <p:cNvSpPr/>
          <p:nvPr/>
        </p:nvSpPr>
        <p:spPr>
          <a:xfrm>
            <a:off x="1499920" y="6047601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prev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// Step 3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444FD1-CD67-4147-B510-AE3B0DC008EE}"/>
              </a:ext>
            </a:extLst>
          </p:cNvPr>
          <p:cNvSpPr/>
          <p:nvPr/>
        </p:nvSpPr>
        <p:spPr>
          <a:xfrm>
            <a:off x="6233533" y="2453268"/>
            <a:ext cx="1438507" cy="765622"/>
          </a:xfrm>
          <a:custGeom>
            <a:avLst/>
            <a:gdLst>
              <a:gd name="connsiteX0" fmla="*/ 1438507 w 1438507"/>
              <a:gd name="connsiteY0" fmla="*/ 0 h 765622"/>
              <a:gd name="connsiteX1" fmla="*/ 669073 w 1438507"/>
              <a:gd name="connsiteY1" fmla="*/ 691376 h 765622"/>
              <a:gd name="connsiteX2" fmla="*/ 0 w 1438507"/>
              <a:gd name="connsiteY2" fmla="*/ 713678 h 76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8507" h="765622">
                <a:moveTo>
                  <a:pt x="1438507" y="0"/>
                </a:moveTo>
                <a:cubicBezTo>
                  <a:pt x="1173665" y="286215"/>
                  <a:pt x="908824" y="572430"/>
                  <a:pt x="669073" y="691376"/>
                </a:cubicBezTo>
                <a:cubicBezTo>
                  <a:pt x="429322" y="810322"/>
                  <a:pt x="214661" y="762000"/>
                  <a:pt x="0" y="71367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12923F5-F34D-4AE9-A944-5DAD3853DE59}"/>
              </a:ext>
            </a:extLst>
          </p:cNvPr>
          <p:cNvSpPr/>
          <p:nvPr/>
        </p:nvSpPr>
        <p:spPr>
          <a:xfrm>
            <a:off x="1499920" y="6336268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// Step 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A2675E2-65FB-4C5F-BB60-C4C9DAECBC32}"/>
              </a:ext>
            </a:extLst>
          </p:cNvPr>
          <p:cNvSpPr/>
          <p:nvPr/>
        </p:nvSpPr>
        <p:spPr>
          <a:xfrm>
            <a:off x="1499920" y="5470267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// Step 1</a:t>
            </a:r>
          </a:p>
        </p:txBody>
      </p:sp>
    </p:spTree>
    <p:extLst>
      <p:ext uri="{BB962C8B-B14F-4D97-AF65-F5344CB8AC3E}">
        <p14:creationId xmlns:p14="http://schemas.microsoft.com/office/powerpoint/2010/main" val="35157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Insertion of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792906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496540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764053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748169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451803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716394" y="3008398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420028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544525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812038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486157" y="300839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5105571" y="2092048"/>
            <a:ext cx="1611180" cy="1016169"/>
            <a:chOff x="3849756" y="2092047"/>
            <a:chExt cx="1611180" cy="101616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5178747" y="1219200"/>
            <a:ext cx="1533734" cy="665304"/>
            <a:chOff x="1775849" y="1697496"/>
            <a:chExt cx="1533734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49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7551675" y="335825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7420028" y="360286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451803" y="3601815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3496540" y="36010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8968354" y="335268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8211213" y="3177376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8909986" y="30002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3635821" y="35984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B2983A8-038A-44C5-85C4-6B9F6A259CC8}"/>
              </a:ext>
            </a:extLst>
          </p:cNvPr>
          <p:cNvSpPr/>
          <p:nvPr/>
        </p:nvSpPr>
        <p:spPr>
          <a:xfrm>
            <a:off x="4254471" y="3202777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6712480" y="175260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7416114" y="210503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7416114" y="234707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DCAECD-C16E-4439-AB20-8B739EB5B317}"/>
              </a:ext>
            </a:extLst>
          </p:cNvPr>
          <p:cNvSpPr/>
          <p:nvPr/>
        </p:nvSpPr>
        <p:spPr>
          <a:xfrm>
            <a:off x="1499920" y="51816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Node("Rob");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// find insertion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&lt;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BE8814-0DAF-484E-99BB-16FFB3FA7BB0}"/>
              </a:ext>
            </a:extLst>
          </p:cNvPr>
          <p:cNvSpPr/>
          <p:nvPr/>
        </p:nvSpPr>
        <p:spPr>
          <a:xfrm>
            <a:off x="1499920" y="5758934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// Step 2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EBF1F14-609F-4840-BE33-3A516E5EFCCD}"/>
              </a:ext>
            </a:extLst>
          </p:cNvPr>
          <p:cNvSpPr/>
          <p:nvPr/>
        </p:nvSpPr>
        <p:spPr>
          <a:xfrm>
            <a:off x="5698273" y="1973766"/>
            <a:ext cx="1003610" cy="1505414"/>
          </a:xfrm>
          <a:custGeom>
            <a:avLst/>
            <a:gdLst>
              <a:gd name="connsiteX0" fmla="*/ 0 w 1003610"/>
              <a:gd name="connsiteY0" fmla="*/ 1505414 h 1505414"/>
              <a:gd name="connsiteX1" fmla="*/ 446049 w 1003610"/>
              <a:gd name="connsiteY1" fmla="*/ 1159727 h 1505414"/>
              <a:gd name="connsiteX2" fmla="*/ 724829 w 1003610"/>
              <a:gd name="connsiteY2" fmla="*/ 278780 h 1505414"/>
              <a:gd name="connsiteX3" fmla="*/ 1003610 w 1003610"/>
              <a:gd name="connsiteY3" fmla="*/ 0 h 15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0" h="1505414">
                <a:moveTo>
                  <a:pt x="0" y="1505414"/>
                </a:moveTo>
                <a:cubicBezTo>
                  <a:pt x="162622" y="1434790"/>
                  <a:pt x="325244" y="1364166"/>
                  <a:pt x="446049" y="1159727"/>
                </a:cubicBezTo>
                <a:cubicBezTo>
                  <a:pt x="566854" y="955288"/>
                  <a:pt x="631902" y="472068"/>
                  <a:pt x="724829" y="278780"/>
                </a:cubicBezTo>
                <a:cubicBezTo>
                  <a:pt x="817756" y="85492"/>
                  <a:pt x="910683" y="42746"/>
                  <a:pt x="100361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4D8EDF3-FD8A-4642-BC37-C3B78AAF9374}"/>
              </a:ext>
            </a:extLst>
          </p:cNvPr>
          <p:cNvSpPr/>
          <p:nvPr/>
        </p:nvSpPr>
        <p:spPr>
          <a:xfrm>
            <a:off x="7705494" y="2219094"/>
            <a:ext cx="671603" cy="869795"/>
          </a:xfrm>
          <a:custGeom>
            <a:avLst/>
            <a:gdLst>
              <a:gd name="connsiteX0" fmla="*/ 0 w 671603"/>
              <a:gd name="connsiteY0" fmla="*/ 0 h 869795"/>
              <a:gd name="connsiteX1" fmla="*/ 591014 w 671603"/>
              <a:gd name="connsiteY1" fmla="*/ 111512 h 869795"/>
              <a:gd name="connsiteX2" fmla="*/ 657922 w 671603"/>
              <a:gd name="connsiteY2" fmla="*/ 546409 h 869795"/>
              <a:gd name="connsiteX3" fmla="*/ 512956 w 671603"/>
              <a:gd name="connsiteY3" fmla="*/ 869795 h 86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603" h="869795">
                <a:moveTo>
                  <a:pt x="0" y="0"/>
                </a:moveTo>
                <a:cubicBezTo>
                  <a:pt x="240680" y="10222"/>
                  <a:pt x="481360" y="20444"/>
                  <a:pt x="591014" y="111512"/>
                </a:cubicBezTo>
                <a:cubicBezTo>
                  <a:pt x="700668" y="202580"/>
                  <a:pt x="670932" y="420029"/>
                  <a:pt x="657922" y="546409"/>
                </a:cubicBezTo>
                <a:cubicBezTo>
                  <a:pt x="644912" y="672789"/>
                  <a:pt x="578934" y="771292"/>
                  <a:pt x="512956" y="86979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27CACC-F773-4A51-AD44-AC28A94EC7CA}"/>
              </a:ext>
            </a:extLst>
          </p:cNvPr>
          <p:cNvSpPr/>
          <p:nvPr/>
        </p:nvSpPr>
        <p:spPr>
          <a:xfrm>
            <a:off x="1499920" y="6047601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prev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// Step 3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444FD1-CD67-4147-B510-AE3B0DC008EE}"/>
              </a:ext>
            </a:extLst>
          </p:cNvPr>
          <p:cNvSpPr/>
          <p:nvPr/>
        </p:nvSpPr>
        <p:spPr>
          <a:xfrm>
            <a:off x="6233533" y="2453268"/>
            <a:ext cx="1438507" cy="765622"/>
          </a:xfrm>
          <a:custGeom>
            <a:avLst/>
            <a:gdLst>
              <a:gd name="connsiteX0" fmla="*/ 1438507 w 1438507"/>
              <a:gd name="connsiteY0" fmla="*/ 0 h 765622"/>
              <a:gd name="connsiteX1" fmla="*/ 669073 w 1438507"/>
              <a:gd name="connsiteY1" fmla="*/ 691376 h 765622"/>
              <a:gd name="connsiteX2" fmla="*/ 0 w 1438507"/>
              <a:gd name="connsiteY2" fmla="*/ 713678 h 76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8507" h="765622">
                <a:moveTo>
                  <a:pt x="1438507" y="0"/>
                </a:moveTo>
                <a:cubicBezTo>
                  <a:pt x="1173665" y="286215"/>
                  <a:pt x="908824" y="572430"/>
                  <a:pt x="669073" y="691376"/>
                </a:cubicBezTo>
                <a:cubicBezTo>
                  <a:pt x="429322" y="810322"/>
                  <a:pt x="214661" y="762000"/>
                  <a:pt x="0" y="71367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A11431-FB23-4A86-89DD-DE702822354F}"/>
              </a:ext>
            </a:extLst>
          </p:cNvPr>
          <p:cNvSpPr/>
          <p:nvPr/>
        </p:nvSpPr>
        <p:spPr>
          <a:xfrm>
            <a:off x="1499920" y="6336268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// Step 4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4C70B78-5FF5-4250-A819-4B0A614CB190}"/>
              </a:ext>
            </a:extLst>
          </p:cNvPr>
          <p:cNvSpPr/>
          <p:nvPr/>
        </p:nvSpPr>
        <p:spPr>
          <a:xfrm>
            <a:off x="7705494" y="1884556"/>
            <a:ext cx="916493" cy="1820152"/>
          </a:xfrm>
          <a:custGeom>
            <a:avLst/>
            <a:gdLst>
              <a:gd name="connsiteX0" fmla="*/ 0 w 916493"/>
              <a:gd name="connsiteY0" fmla="*/ 1817649 h 1820152"/>
              <a:gd name="connsiteX1" fmla="*/ 624468 w 916493"/>
              <a:gd name="connsiteY1" fmla="*/ 1661532 h 1820152"/>
              <a:gd name="connsiteX2" fmla="*/ 914400 w 916493"/>
              <a:gd name="connsiteY2" fmla="*/ 802888 h 1820152"/>
              <a:gd name="connsiteX3" fmla="*/ 490653 w 916493"/>
              <a:gd name="connsiteY3" fmla="*/ 0 h 182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493" h="1820152">
                <a:moveTo>
                  <a:pt x="0" y="1817649"/>
                </a:moveTo>
                <a:cubicBezTo>
                  <a:pt x="236034" y="1824154"/>
                  <a:pt x="472068" y="1830659"/>
                  <a:pt x="624468" y="1661532"/>
                </a:cubicBezTo>
                <a:cubicBezTo>
                  <a:pt x="776868" y="1492405"/>
                  <a:pt x="936702" y="1079810"/>
                  <a:pt x="914400" y="802888"/>
                </a:cubicBezTo>
                <a:cubicBezTo>
                  <a:pt x="892098" y="525966"/>
                  <a:pt x="691375" y="262983"/>
                  <a:pt x="49065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EB301C7-FE4E-43DC-9EFA-72D1160CB0B9}"/>
              </a:ext>
            </a:extLst>
          </p:cNvPr>
          <p:cNvSpPr/>
          <p:nvPr/>
        </p:nvSpPr>
        <p:spPr>
          <a:xfrm>
            <a:off x="1499920" y="5470267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rob-&gt;next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// Step 1</a:t>
            </a:r>
          </a:p>
        </p:txBody>
      </p:sp>
    </p:spTree>
    <p:extLst>
      <p:ext uri="{BB962C8B-B14F-4D97-AF65-F5344CB8AC3E}">
        <p14:creationId xmlns:p14="http://schemas.microsoft.com/office/powerpoint/2010/main" val="27666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16</a:t>
            </a:fld>
            <a:endParaRPr lang="en-US" dirty="0"/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B9383615-AAEE-4F1A-B6F9-AA26D8A6B02D}"/>
              </a:ext>
            </a:extLst>
          </p:cNvPr>
          <p:cNvGraphicFramePr>
            <a:graphicFrameLocks noGrp="1"/>
          </p:cNvGraphicFramePr>
          <p:nvPr/>
        </p:nvGraphicFramePr>
        <p:xfrm>
          <a:off x="1959912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4" name="Rectangle 73">
            <a:extLst>
              <a:ext uri="{FF2B5EF4-FFF2-40B4-BE49-F238E27FC236}">
                <a16:creationId xmlns:a16="http://schemas.microsoft.com/office/drawing/2014/main" id="{6115B0B1-E23D-428D-B3F7-5C4377DAB17E}"/>
              </a:ext>
            </a:extLst>
          </p:cNvPr>
          <p:cNvSpPr/>
          <p:nvPr/>
        </p:nvSpPr>
        <p:spPr>
          <a:xfrm>
            <a:off x="2663546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F13B7FC0-4CE0-4C58-8A57-A5040FC0E86B}"/>
              </a:ext>
            </a:extLst>
          </p:cNvPr>
          <p:cNvGraphicFramePr>
            <a:graphicFrameLocks noGrp="1"/>
          </p:cNvGraphicFramePr>
          <p:nvPr/>
        </p:nvGraphicFramePr>
        <p:xfrm>
          <a:off x="3832321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7" name="Rectangle 76">
            <a:extLst>
              <a:ext uri="{FF2B5EF4-FFF2-40B4-BE49-F238E27FC236}">
                <a16:creationId xmlns:a16="http://schemas.microsoft.com/office/drawing/2014/main" id="{B8D40DCE-90B5-437E-B9EF-BE01587FBD41}"/>
              </a:ext>
            </a:extLst>
          </p:cNvPr>
          <p:cNvSpPr/>
          <p:nvPr/>
        </p:nvSpPr>
        <p:spPr>
          <a:xfrm>
            <a:off x="4532524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A05EF031-64F5-48B6-AE85-3EB52BDB8259}"/>
              </a:ext>
            </a:extLst>
          </p:cNvPr>
          <p:cNvGraphicFramePr>
            <a:graphicFrameLocks noGrp="1"/>
          </p:cNvGraphicFramePr>
          <p:nvPr/>
        </p:nvGraphicFramePr>
        <p:xfrm>
          <a:off x="570473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9" name="Rectangle 78">
            <a:extLst>
              <a:ext uri="{FF2B5EF4-FFF2-40B4-BE49-F238E27FC236}">
                <a16:creationId xmlns:a16="http://schemas.microsoft.com/office/drawing/2014/main" id="{639A2770-3E80-479B-94C7-6A274F40450A}"/>
              </a:ext>
            </a:extLst>
          </p:cNvPr>
          <p:cNvSpPr/>
          <p:nvPr/>
        </p:nvSpPr>
        <p:spPr>
          <a:xfrm>
            <a:off x="640930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7A85A9-5B91-434F-A882-FC2D365137CD}"/>
              </a:ext>
            </a:extLst>
          </p:cNvPr>
          <p:cNvSpPr/>
          <p:nvPr/>
        </p:nvSpPr>
        <p:spPr>
          <a:xfrm>
            <a:off x="97276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10AEBD1-B6AC-497D-B5B4-FDA48FBEDD45}"/>
              </a:ext>
            </a:extLst>
          </p:cNvPr>
          <p:cNvSpPr/>
          <p:nvPr/>
        </p:nvSpPr>
        <p:spPr>
          <a:xfrm>
            <a:off x="1240282" y="2457726"/>
            <a:ext cx="724350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65911F-BE4F-4F30-A683-F719659181EA}"/>
              </a:ext>
            </a:extLst>
          </p:cNvPr>
          <p:cNvSpPr/>
          <p:nvPr/>
        </p:nvSpPr>
        <p:spPr>
          <a:xfrm>
            <a:off x="914401" y="2280605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1E23ED9-5EA6-428E-9542-40A8E88A2F45}"/>
              </a:ext>
            </a:extLst>
          </p:cNvPr>
          <p:cNvSpPr/>
          <p:nvPr/>
        </p:nvSpPr>
        <p:spPr>
          <a:xfrm>
            <a:off x="6409309" y="28750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780F010-8424-423D-8600-7F515504577A}"/>
              </a:ext>
            </a:extLst>
          </p:cNvPr>
          <p:cNvSpPr/>
          <p:nvPr/>
        </p:nvSpPr>
        <p:spPr>
          <a:xfrm>
            <a:off x="4532524" y="2874022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6D13239-1C58-415D-B633-E811C456E488}"/>
              </a:ext>
            </a:extLst>
          </p:cNvPr>
          <p:cNvSpPr/>
          <p:nvPr/>
        </p:nvSpPr>
        <p:spPr>
          <a:xfrm>
            <a:off x="2663546" y="287328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0F6E29D-006F-43F7-B38F-E454C1C0F62D}"/>
              </a:ext>
            </a:extLst>
          </p:cNvPr>
          <p:cNvSpPr txBox="1"/>
          <p:nvPr/>
        </p:nvSpPr>
        <p:spPr>
          <a:xfrm>
            <a:off x="2802827" y="2870705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B8849F37-9601-45FF-97D9-CE8754946A4A}"/>
              </a:ext>
            </a:extLst>
          </p:cNvPr>
          <p:cNvGraphicFramePr>
            <a:graphicFrameLocks noGrp="1"/>
          </p:cNvGraphicFramePr>
          <p:nvPr/>
        </p:nvGraphicFramePr>
        <p:xfrm>
          <a:off x="757714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88" name="Rectangle 87">
            <a:extLst>
              <a:ext uri="{FF2B5EF4-FFF2-40B4-BE49-F238E27FC236}">
                <a16:creationId xmlns:a16="http://schemas.microsoft.com/office/drawing/2014/main" id="{2ED53ED7-CB99-4E19-97EB-C9DD7F50BA5E}"/>
              </a:ext>
            </a:extLst>
          </p:cNvPr>
          <p:cNvSpPr/>
          <p:nvPr/>
        </p:nvSpPr>
        <p:spPr>
          <a:xfrm>
            <a:off x="8280774" y="26361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C9071F-8A10-4B57-BF53-059B873451AF}"/>
              </a:ext>
            </a:extLst>
          </p:cNvPr>
          <p:cNvSpPr txBox="1"/>
          <p:nvPr/>
        </p:nvSpPr>
        <p:spPr>
          <a:xfrm>
            <a:off x="8412421" y="26335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6CA2E7-5EE6-4A85-90B9-AA10378B2B60}"/>
              </a:ext>
            </a:extLst>
          </p:cNvPr>
          <p:cNvSpPr/>
          <p:nvPr/>
        </p:nvSpPr>
        <p:spPr>
          <a:xfrm>
            <a:off x="8280774" y="287821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4910F0-7A17-4BC9-BDF1-7114F588FD70}"/>
              </a:ext>
            </a:extLst>
          </p:cNvPr>
          <p:cNvSpPr/>
          <p:nvPr/>
        </p:nvSpPr>
        <p:spPr>
          <a:xfrm>
            <a:off x="9444604" y="262803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2" name="Freeform: Shape 16">
            <a:extLst>
              <a:ext uri="{FF2B5EF4-FFF2-40B4-BE49-F238E27FC236}">
                <a16:creationId xmlns:a16="http://schemas.microsoft.com/office/drawing/2014/main" id="{2718ECF0-607E-4947-BD10-9FDDCF832BF3}"/>
              </a:ext>
            </a:extLst>
          </p:cNvPr>
          <p:cNvSpPr/>
          <p:nvPr/>
        </p:nvSpPr>
        <p:spPr>
          <a:xfrm flipH="1">
            <a:off x="9031497" y="2452724"/>
            <a:ext cx="680618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F22899F-5FB0-4555-BF1B-98EF18CE94BB}"/>
              </a:ext>
            </a:extLst>
          </p:cNvPr>
          <p:cNvSpPr/>
          <p:nvPr/>
        </p:nvSpPr>
        <p:spPr>
          <a:xfrm>
            <a:off x="9386236" y="227560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39594-2497-4F9A-9623-E8E48AFEB833}"/>
              </a:ext>
            </a:extLst>
          </p:cNvPr>
          <p:cNvGrpSpPr/>
          <p:nvPr/>
        </p:nvGrpSpPr>
        <p:grpSpPr>
          <a:xfrm>
            <a:off x="2932771" y="2400576"/>
            <a:ext cx="2449932" cy="1104624"/>
            <a:chOff x="2018371" y="5121474"/>
            <a:chExt cx="2449932" cy="1104624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9F52170-A268-4AFC-A2CF-9FDF50E4B141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BD1DF2-8826-47C9-A8E0-2CB24A0DEAE6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67D8407-85F9-4498-89D4-FB041FDB4287}"/>
              </a:ext>
            </a:extLst>
          </p:cNvPr>
          <p:cNvGrpSpPr/>
          <p:nvPr/>
        </p:nvGrpSpPr>
        <p:grpSpPr>
          <a:xfrm>
            <a:off x="4807269" y="2400576"/>
            <a:ext cx="2449932" cy="1104624"/>
            <a:chOff x="2018371" y="5121474"/>
            <a:chExt cx="2449932" cy="1104624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73CE2C-14CE-41C7-9BD9-1BC79FF13345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AB1D782-5596-410A-8671-1904A108C88A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9CE1334-0DD4-4B1A-A9B4-C1C3BD9D0D54}"/>
              </a:ext>
            </a:extLst>
          </p:cNvPr>
          <p:cNvGrpSpPr/>
          <p:nvPr/>
        </p:nvGrpSpPr>
        <p:grpSpPr>
          <a:xfrm>
            <a:off x="6681766" y="2400576"/>
            <a:ext cx="2449932" cy="1104624"/>
            <a:chOff x="2018371" y="5121474"/>
            <a:chExt cx="2449932" cy="1104624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1C92865-B0D9-4554-B6F4-F77DFD3CC0DF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D0454B1-D796-4907-930C-BE739C586A6E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8593AF8-44F6-4FAE-99E0-386F194B0F9F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    // find "Rob"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!=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68CE193-A6D5-4957-ABD1-6A30BED780DD}"/>
              </a:ext>
            </a:extLst>
          </p:cNvPr>
          <p:cNvGrpSpPr/>
          <p:nvPr/>
        </p:nvGrpSpPr>
        <p:grpSpPr>
          <a:xfrm>
            <a:off x="961617" y="1320018"/>
            <a:ext cx="1197764" cy="1016168"/>
            <a:chOff x="3849756" y="2092047"/>
            <a:chExt cx="1197764" cy="1016168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9CE366D-D10E-4F54-86C0-D550FA1EF095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0" name="Freeform: Shape 25">
              <a:extLst>
                <a:ext uri="{FF2B5EF4-FFF2-40B4-BE49-F238E27FC236}">
                  <a16:creationId xmlns:a16="http://schemas.microsoft.com/office/drawing/2014/main" id="{152FFF80-4C37-4E46-81A8-CC0368926750}"/>
                </a:ext>
              </a:extLst>
            </p:cNvPr>
            <p:cNvSpPr/>
            <p:nvPr/>
          </p:nvSpPr>
          <p:spPr>
            <a:xfrm flipV="1">
              <a:off x="4454128" y="2547070"/>
              <a:ext cx="441614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A005474-8A8A-416F-8C9D-27C5C0B9A20E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A8EE1CB-87F6-422F-B055-916038EFAEC2}"/>
              </a:ext>
            </a:extLst>
          </p:cNvPr>
          <p:cNvGrpSpPr/>
          <p:nvPr/>
        </p:nvGrpSpPr>
        <p:grpSpPr>
          <a:xfrm>
            <a:off x="2239126" y="1320018"/>
            <a:ext cx="1611180" cy="1016169"/>
            <a:chOff x="3849756" y="2092047"/>
            <a:chExt cx="1611180" cy="1016169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89ACEEF-B958-4B91-8550-BF57949F3E65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4" name="Freeform: Shape 25">
              <a:extLst>
                <a:ext uri="{FF2B5EF4-FFF2-40B4-BE49-F238E27FC236}">
                  <a16:creationId xmlns:a16="http://schemas.microsoft.com/office/drawing/2014/main" id="{C2DBB9B3-7F68-4D35-8F47-0D2C6FEA2CF4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91340C68-5448-40DE-BFE4-A7EFB8F17DC3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F9B241F-5C9A-4F70-B69F-FBF70C7DF0F3}"/>
              </a:ext>
            </a:extLst>
          </p:cNvPr>
          <p:cNvGrpSpPr/>
          <p:nvPr/>
        </p:nvGrpSpPr>
        <p:grpSpPr>
          <a:xfrm>
            <a:off x="4096967" y="1320018"/>
            <a:ext cx="1611180" cy="1016169"/>
            <a:chOff x="3849756" y="2092047"/>
            <a:chExt cx="1611180" cy="1016169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8C3078E-1A73-4877-BEE0-44649BF59E96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8" name="Freeform: Shape 25">
              <a:extLst>
                <a:ext uri="{FF2B5EF4-FFF2-40B4-BE49-F238E27FC236}">
                  <a16:creationId xmlns:a16="http://schemas.microsoft.com/office/drawing/2014/main" id="{3285B0DB-38F1-4ADE-B818-AD0731FB0710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B1BB84E-666D-4E19-960F-4D207865B5F1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AFD19B9-A885-4793-A7B9-D31232701AD4}"/>
              </a:ext>
            </a:extLst>
          </p:cNvPr>
          <p:cNvSpPr/>
          <p:nvPr/>
        </p:nvSpPr>
        <p:spPr>
          <a:xfrm>
            <a:off x="1499920" y="53340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node_ptr-&gt;next; // Step 1</a:t>
            </a:r>
          </a:p>
        </p:txBody>
      </p:sp>
    </p:spTree>
    <p:extLst>
      <p:ext uri="{BB962C8B-B14F-4D97-AF65-F5344CB8AC3E}">
        <p14:creationId xmlns:p14="http://schemas.microsoft.com/office/powerpoint/2010/main" val="16097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17</a:t>
            </a:fld>
            <a:endParaRPr lang="en-US" dirty="0"/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B9383615-AAEE-4F1A-B6F9-AA26D8A6B02D}"/>
              </a:ext>
            </a:extLst>
          </p:cNvPr>
          <p:cNvGraphicFramePr>
            <a:graphicFrameLocks noGrp="1"/>
          </p:cNvGraphicFramePr>
          <p:nvPr/>
        </p:nvGraphicFramePr>
        <p:xfrm>
          <a:off x="1959912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4" name="Rectangle 73">
            <a:extLst>
              <a:ext uri="{FF2B5EF4-FFF2-40B4-BE49-F238E27FC236}">
                <a16:creationId xmlns:a16="http://schemas.microsoft.com/office/drawing/2014/main" id="{6115B0B1-E23D-428D-B3F7-5C4377DAB17E}"/>
              </a:ext>
            </a:extLst>
          </p:cNvPr>
          <p:cNvSpPr/>
          <p:nvPr/>
        </p:nvSpPr>
        <p:spPr>
          <a:xfrm>
            <a:off x="2663546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F13B7FC0-4CE0-4C58-8A57-A5040FC0E86B}"/>
              </a:ext>
            </a:extLst>
          </p:cNvPr>
          <p:cNvGraphicFramePr>
            <a:graphicFrameLocks noGrp="1"/>
          </p:cNvGraphicFramePr>
          <p:nvPr/>
        </p:nvGraphicFramePr>
        <p:xfrm>
          <a:off x="3832321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7" name="Rectangle 76">
            <a:extLst>
              <a:ext uri="{FF2B5EF4-FFF2-40B4-BE49-F238E27FC236}">
                <a16:creationId xmlns:a16="http://schemas.microsoft.com/office/drawing/2014/main" id="{B8D40DCE-90B5-437E-B9EF-BE01587FBD41}"/>
              </a:ext>
            </a:extLst>
          </p:cNvPr>
          <p:cNvSpPr/>
          <p:nvPr/>
        </p:nvSpPr>
        <p:spPr>
          <a:xfrm>
            <a:off x="4532524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A05EF031-64F5-48B6-AE85-3EB52BDB8259}"/>
              </a:ext>
            </a:extLst>
          </p:cNvPr>
          <p:cNvGraphicFramePr>
            <a:graphicFrameLocks noGrp="1"/>
          </p:cNvGraphicFramePr>
          <p:nvPr/>
        </p:nvGraphicFramePr>
        <p:xfrm>
          <a:off x="570473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9" name="Rectangle 78">
            <a:extLst>
              <a:ext uri="{FF2B5EF4-FFF2-40B4-BE49-F238E27FC236}">
                <a16:creationId xmlns:a16="http://schemas.microsoft.com/office/drawing/2014/main" id="{639A2770-3E80-479B-94C7-6A274F40450A}"/>
              </a:ext>
            </a:extLst>
          </p:cNvPr>
          <p:cNvSpPr/>
          <p:nvPr/>
        </p:nvSpPr>
        <p:spPr>
          <a:xfrm>
            <a:off x="640930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7A85A9-5B91-434F-A882-FC2D365137CD}"/>
              </a:ext>
            </a:extLst>
          </p:cNvPr>
          <p:cNvSpPr/>
          <p:nvPr/>
        </p:nvSpPr>
        <p:spPr>
          <a:xfrm>
            <a:off x="97276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10AEBD1-B6AC-497D-B5B4-FDA48FBEDD45}"/>
              </a:ext>
            </a:extLst>
          </p:cNvPr>
          <p:cNvSpPr/>
          <p:nvPr/>
        </p:nvSpPr>
        <p:spPr>
          <a:xfrm>
            <a:off x="1240282" y="2457726"/>
            <a:ext cx="724350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65911F-BE4F-4F30-A683-F719659181EA}"/>
              </a:ext>
            </a:extLst>
          </p:cNvPr>
          <p:cNvSpPr/>
          <p:nvPr/>
        </p:nvSpPr>
        <p:spPr>
          <a:xfrm>
            <a:off x="914401" y="2280605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1E23ED9-5EA6-428E-9542-40A8E88A2F45}"/>
              </a:ext>
            </a:extLst>
          </p:cNvPr>
          <p:cNvSpPr/>
          <p:nvPr/>
        </p:nvSpPr>
        <p:spPr>
          <a:xfrm>
            <a:off x="6409309" y="28750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780F010-8424-423D-8600-7F515504577A}"/>
              </a:ext>
            </a:extLst>
          </p:cNvPr>
          <p:cNvSpPr/>
          <p:nvPr/>
        </p:nvSpPr>
        <p:spPr>
          <a:xfrm>
            <a:off x="4532524" y="2874022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6D13239-1C58-415D-B633-E811C456E488}"/>
              </a:ext>
            </a:extLst>
          </p:cNvPr>
          <p:cNvSpPr/>
          <p:nvPr/>
        </p:nvSpPr>
        <p:spPr>
          <a:xfrm>
            <a:off x="2663546" y="287328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0F6E29D-006F-43F7-B38F-E454C1C0F62D}"/>
              </a:ext>
            </a:extLst>
          </p:cNvPr>
          <p:cNvSpPr txBox="1"/>
          <p:nvPr/>
        </p:nvSpPr>
        <p:spPr>
          <a:xfrm>
            <a:off x="2802827" y="2870705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B8849F37-9601-45FF-97D9-CE8754946A4A}"/>
              </a:ext>
            </a:extLst>
          </p:cNvPr>
          <p:cNvGraphicFramePr>
            <a:graphicFrameLocks noGrp="1"/>
          </p:cNvGraphicFramePr>
          <p:nvPr/>
        </p:nvGraphicFramePr>
        <p:xfrm>
          <a:off x="757714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88" name="Rectangle 87">
            <a:extLst>
              <a:ext uri="{FF2B5EF4-FFF2-40B4-BE49-F238E27FC236}">
                <a16:creationId xmlns:a16="http://schemas.microsoft.com/office/drawing/2014/main" id="{2ED53ED7-CB99-4E19-97EB-C9DD7F50BA5E}"/>
              </a:ext>
            </a:extLst>
          </p:cNvPr>
          <p:cNvSpPr/>
          <p:nvPr/>
        </p:nvSpPr>
        <p:spPr>
          <a:xfrm>
            <a:off x="8280774" y="26361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C9071F-8A10-4B57-BF53-059B873451AF}"/>
              </a:ext>
            </a:extLst>
          </p:cNvPr>
          <p:cNvSpPr txBox="1"/>
          <p:nvPr/>
        </p:nvSpPr>
        <p:spPr>
          <a:xfrm>
            <a:off x="8412421" y="26335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6CA2E7-5EE6-4A85-90B9-AA10378B2B60}"/>
              </a:ext>
            </a:extLst>
          </p:cNvPr>
          <p:cNvSpPr/>
          <p:nvPr/>
        </p:nvSpPr>
        <p:spPr>
          <a:xfrm>
            <a:off x="8280774" y="287821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4910F0-7A17-4BC9-BDF1-7114F588FD70}"/>
              </a:ext>
            </a:extLst>
          </p:cNvPr>
          <p:cNvSpPr/>
          <p:nvPr/>
        </p:nvSpPr>
        <p:spPr>
          <a:xfrm>
            <a:off x="9444604" y="262803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2" name="Freeform: Shape 16">
            <a:extLst>
              <a:ext uri="{FF2B5EF4-FFF2-40B4-BE49-F238E27FC236}">
                <a16:creationId xmlns:a16="http://schemas.microsoft.com/office/drawing/2014/main" id="{2718ECF0-607E-4947-BD10-9FDDCF832BF3}"/>
              </a:ext>
            </a:extLst>
          </p:cNvPr>
          <p:cNvSpPr/>
          <p:nvPr/>
        </p:nvSpPr>
        <p:spPr>
          <a:xfrm flipH="1">
            <a:off x="9031497" y="2452724"/>
            <a:ext cx="680618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F22899F-5FB0-4555-BF1B-98EF18CE94BB}"/>
              </a:ext>
            </a:extLst>
          </p:cNvPr>
          <p:cNvSpPr/>
          <p:nvPr/>
        </p:nvSpPr>
        <p:spPr>
          <a:xfrm>
            <a:off x="9386236" y="227560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39594-2497-4F9A-9623-E8E48AFEB833}"/>
              </a:ext>
            </a:extLst>
          </p:cNvPr>
          <p:cNvGrpSpPr/>
          <p:nvPr/>
        </p:nvGrpSpPr>
        <p:grpSpPr>
          <a:xfrm>
            <a:off x="2932771" y="2400576"/>
            <a:ext cx="2449932" cy="1104624"/>
            <a:chOff x="2018371" y="5121474"/>
            <a:chExt cx="2449932" cy="1104624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9F52170-A268-4AFC-A2CF-9FDF50E4B141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BD1DF2-8826-47C9-A8E0-2CB24A0DEAE6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67D8407-85F9-4498-89D4-FB041FDB4287}"/>
              </a:ext>
            </a:extLst>
          </p:cNvPr>
          <p:cNvGrpSpPr/>
          <p:nvPr/>
        </p:nvGrpSpPr>
        <p:grpSpPr>
          <a:xfrm>
            <a:off x="4807269" y="2400576"/>
            <a:ext cx="2777746" cy="1104624"/>
            <a:chOff x="2018371" y="5121474"/>
            <a:chExt cx="2717441" cy="1104624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73CE2C-14CE-41C7-9BD9-1BC79FF13345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AB1D782-5596-410A-8671-1904A108C88A}"/>
                </a:ext>
              </a:extLst>
            </p:cNvPr>
            <p:cNvSpPr/>
            <p:nvPr/>
          </p:nvSpPr>
          <p:spPr>
            <a:xfrm>
              <a:off x="2018371" y="5121474"/>
              <a:ext cx="2717441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9CE1334-0DD4-4B1A-A9B4-C1C3BD9D0D54}"/>
              </a:ext>
            </a:extLst>
          </p:cNvPr>
          <p:cNvGrpSpPr/>
          <p:nvPr/>
        </p:nvGrpSpPr>
        <p:grpSpPr>
          <a:xfrm>
            <a:off x="6681766" y="2400576"/>
            <a:ext cx="2449932" cy="1104624"/>
            <a:chOff x="2018371" y="5121474"/>
            <a:chExt cx="2449932" cy="1104624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1C92865-B0D9-4554-B6F4-F77DFD3CC0DF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D0454B1-D796-4907-930C-BE739C586A6E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8593AF8-44F6-4FAE-99E0-386F194B0F9F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    // find "Rob"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!=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F9B241F-5C9A-4F70-B69F-FBF70C7DF0F3}"/>
              </a:ext>
            </a:extLst>
          </p:cNvPr>
          <p:cNvGrpSpPr/>
          <p:nvPr/>
        </p:nvGrpSpPr>
        <p:grpSpPr>
          <a:xfrm>
            <a:off x="4096967" y="1320018"/>
            <a:ext cx="1611180" cy="1016169"/>
            <a:chOff x="3849756" y="2092047"/>
            <a:chExt cx="1611180" cy="1016169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8C3078E-1A73-4877-BEE0-44649BF59E96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8" name="Freeform: Shape 25">
              <a:extLst>
                <a:ext uri="{FF2B5EF4-FFF2-40B4-BE49-F238E27FC236}">
                  <a16:creationId xmlns:a16="http://schemas.microsoft.com/office/drawing/2014/main" id="{3285B0DB-38F1-4ADE-B818-AD0731FB0710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B1BB84E-666D-4E19-960F-4D207865B5F1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AFD19B9-A885-4793-A7B9-D31232701AD4}"/>
              </a:ext>
            </a:extLst>
          </p:cNvPr>
          <p:cNvSpPr/>
          <p:nvPr/>
        </p:nvSpPr>
        <p:spPr>
          <a:xfrm>
            <a:off x="1499920" y="53340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node_ptr-&gt;next; // Step 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E2443D5-8B3E-45F4-A77E-DCD4609121DF}"/>
              </a:ext>
            </a:extLst>
          </p:cNvPr>
          <p:cNvSpPr/>
          <p:nvPr/>
        </p:nvSpPr>
        <p:spPr>
          <a:xfrm>
            <a:off x="1499920" y="5633818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-&gt;prev; // Step 2</a:t>
            </a:r>
          </a:p>
        </p:txBody>
      </p:sp>
    </p:spTree>
    <p:extLst>
      <p:ext uri="{BB962C8B-B14F-4D97-AF65-F5344CB8AC3E}">
        <p14:creationId xmlns:p14="http://schemas.microsoft.com/office/powerpoint/2010/main" val="76110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18</a:t>
            </a:fld>
            <a:endParaRPr lang="en-US" dirty="0"/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B9383615-AAEE-4F1A-B6F9-AA26D8A6B02D}"/>
              </a:ext>
            </a:extLst>
          </p:cNvPr>
          <p:cNvGraphicFramePr>
            <a:graphicFrameLocks noGrp="1"/>
          </p:cNvGraphicFramePr>
          <p:nvPr/>
        </p:nvGraphicFramePr>
        <p:xfrm>
          <a:off x="1959912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4" name="Rectangle 73">
            <a:extLst>
              <a:ext uri="{FF2B5EF4-FFF2-40B4-BE49-F238E27FC236}">
                <a16:creationId xmlns:a16="http://schemas.microsoft.com/office/drawing/2014/main" id="{6115B0B1-E23D-428D-B3F7-5C4377DAB17E}"/>
              </a:ext>
            </a:extLst>
          </p:cNvPr>
          <p:cNvSpPr/>
          <p:nvPr/>
        </p:nvSpPr>
        <p:spPr>
          <a:xfrm>
            <a:off x="2663546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F13B7FC0-4CE0-4C58-8A57-A5040FC0E86B}"/>
              </a:ext>
            </a:extLst>
          </p:cNvPr>
          <p:cNvGraphicFramePr>
            <a:graphicFrameLocks noGrp="1"/>
          </p:cNvGraphicFramePr>
          <p:nvPr/>
        </p:nvGraphicFramePr>
        <p:xfrm>
          <a:off x="3832321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7" name="Rectangle 76">
            <a:extLst>
              <a:ext uri="{FF2B5EF4-FFF2-40B4-BE49-F238E27FC236}">
                <a16:creationId xmlns:a16="http://schemas.microsoft.com/office/drawing/2014/main" id="{B8D40DCE-90B5-437E-B9EF-BE01587FBD41}"/>
              </a:ext>
            </a:extLst>
          </p:cNvPr>
          <p:cNvSpPr/>
          <p:nvPr/>
        </p:nvSpPr>
        <p:spPr>
          <a:xfrm>
            <a:off x="4532524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A05EF031-64F5-48B6-AE85-3EB52BDB8259}"/>
              </a:ext>
            </a:extLst>
          </p:cNvPr>
          <p:cNvGraphicFramePr>
            <a:graphicFrameLocks noGrp="1"/>
          </p:cNvGraphicFramePr>
          <p:nvPr/>
        </p:nvGraphicFramePr>
        <p:xfrm>
          <a:off x="570473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9" name="Rectangle 78">
            <a:extLst>
              <a:ext uri="{FF2B5EF4-FFF2-40B4-BE49-F238E27FC236}">
                <a16:creationId xmlns:a16="http://schemas.microsoft.com/office/drawing/2014/main" id="{639A2770-3E80-479B-94C7-6A274F40450A}"/>
              </a:ext>
            </a:extLst>
          </p:cNvPr>
          <p:cNvSpPr/>
          <p:nvPr/>
        </p:nvSpPr>
        <p:spPr>
          <a:xfrm>
            <a:off x="640930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7A85A9-5B91-434F-A882-FC2D365137CD}"/>
              </a:ext>
            </a:extLst>
          </p:cNvPr>
          <p:cNvSpPr/>
          <p:nvPr/>
        </p:nvSpPr>
        <p:spPr>
          <a:xfrm>
            <a:off x="97276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10AEBD1-B6AC-497D-B5B4-FDA48FBEDD45}"/>
              </a:ext>
            </a:extLst>
          </p:cNvPr>
          <p:cNvSpPr/>
          <p:nvPr/>
        </p:nvSpPr>
        <p:spPr>
          <a:xfrm>
            <a:off x="1240282" y="2457726"/>
            <a:ext cx="724350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65911F-BE4F-4F30-A683-F719659181EA}"/>
              </a:ext>
            </a:extLst>
          </p:cNvPr>
          <p:cNvSpPr/>
          <p:nvPr/>
        </p:nvSpPr>
        <p:spPr>
          <a:xfrm>
            <a:off x="914401" y="2280605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1E23ED9-5EA6-428E-9542-40A8E88A2F45}"/>
              </a:ext>
            </a:extLst>
          </p:cNvPr>
          <p:cNvSpPr/>
          <p:nvPr/>
        </p:nvSpPr>
        <p:spPr>
          <a:xfrm>
            <a:off x="6409309" y="28750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780F010-8424-423D-8600-7F515504577A}"/>
              </a:ext>
            </a:extLst>
          </p:cNvPr>
          <p:cNvSpPr/>
          <p:nvPr/>
        </p:nvSpPr>
        <p:spPr>
          <a:xfrm>
            <a:off x="4532524" y="2874022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6D13239-1C58-415D-B633-E811C456E488}"/>
              </a:ext>
            </a:extLst>
          </p:cNvPr>
          <p:cNvSpPr/>
          <p:nvPr/>
        </p:nvSpPr>
        <p:spPr>
          <a:xfrm>
            <a:off x="2663546" y="287328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0F6E29D-006F-43F7-B38F-E454C1C0F62D}"/>
              </a:ext>
            </a:extLst>
          </p:cNvPr>
          <p:cNvSpPr txBox="1"/>
          <p:nvPr/>
        </p:nvSpPr>
        <p:spPr>
          <a:xfrm>
            <a:off x="2802827" y="2870705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B8849F37-9601-45FF-97D9-CE8754946A4A}"/>
              </a:ext>
            </a:extLst>
          </p:cNvPr>
          <p:cNvGraphicFramePr>
            <a:graphicFrameLocks noGrp="1"/>
          </p:cNvGraphicFramePr>
          <p:nvPr/>
        </p:nvGraphicFramePr>
        <p:xfrm>
          <a:off x="757714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88" name="Rectangle 87">
            <a:extLst>
              <a:ext uri="{FF2B5EF4-FFF2-40B4-BE49-F238E27FC236}">
                <a16:creationId xmlns:a16="http://schemas.microsoft.com/office/drawing/2014/main" id="{2ED53ED7-CB99-4E19-97EB-C9DD7F50BA5E}"/>
              </a:ext>
            </a:extLst>
          </p:cNvPr>
          <p:cNvSpPr/>
          <p:nvPr/>
        </p:nvSpPr>
        <p:spPr>
          <a:xfrm>
            <a:off x="8280774" y="26361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C9071F-8A10-4B57-BF53-059B873451AF}"/>
              </a:ext>
            </a:extLst>
          </p:cNvPr>
          <p:cNvSpPr txBox="1"/>
          <p:nvPr/>
        </p:nvSpPr>
        <p:spPr>
          <a:xfrm>
            <a:off x="8412421" y="26335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6CA2E7-5EE6-4A85-90B9-AA10378B2B60}"/>
              </a:ext>
            </a:extLst>
          </p:cNvPr>
          <p:cNvSpPr/>
          <p:nvPr/>
        </p:nvSpPr>
        <p:spPr>
          <a:xfrm>
            <a:off x="8280774" y="287821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4910F0-7A17-4BC9-BDF1-7114F588FD70}"/>
              </a:ext>
            </a:extLst>
          </p:cNvPr>
          <p:cNvSpPr/>
          <p:nvPr/>
        </p:nvSpPr>
        <p:spPr>
          <a:xfrm>
            <a:off x="9444604" y="262803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2" name="Freeform: Shape 16">
            <a:extLst>
              <a:ext uri="{FF2B5EF4-FFF2-40B4-BE49-F238E27FC236}">
                <a16:creationId xmlns:a16="http://schemas.microsoft.com/office/drawing/2014/main" id="{2718ECF0-607E-4947-BD10-9FDDCF832BF3}"/>
              </a:ext>
            </a:extLst>
          </p:cNvPr>
          <p:cNvSpPr/>
          <p:nvPr/>
        </p:nvSpPr>
        <p:spPr>
          <a:xfrm flipH="1">
            <a:off x="9031497" y="2452724"/>
            <a:ext cx="680618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F22899F-5FB0-4555-BF1B-98EF18CE94BB}"/>
              </a:ext>
            </a:extLst>
          </p:cNvPr>
          <p:cNvSpPr/>
          <p:nvPr/>
        </p:nvSpPr>
        <p:spPr>
          <a:xfrm>
            <a:off x="9386236" y="227560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39594-2497-4F9A-9623-E8E48AFEB833}"/>
              </a:ext>
            </a:extLst>
          </p:cNvPr>
          <p:cNvGrpSpPr/>
          <p:nvPr/>
        </p:nvGrpSpPr>
        <p:grpSpPr>
          <a:xfrm>
            <a:off x="2932771" y="2400576"/>
            <a:ext cx="2449932" cy="1104624"/>
            <a:chOff x="2018371" y="5121474"/>
            <a:chExt cx="2449932" cy="1104624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9F52170-A268-4AFC-A2CF-9FDF50E4B141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BD1DF2-8826-47C9-A8E0-2CB24A0DEAE6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67D8407-85F9-4498-89D4-FB041FDB4287}"/>
              </a:ext>
            </a:extLst>
          </p:cNvPr>
          <p:cNvGrpSpPr/>
          <p:nvPr/>
        </p:nvGrpSpPr>
        <p:grpSpPr>
          <a:xfrm>
            <a:off x="4807269" y="2400576"/>
            <a:ext cx="2777746" cy="1104624"/>
            <a:chOff x="2018371" y="5121474"/>
            <a:chExt cx="2717441" cy="1104624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73CE2C-14CE-41C7-9BD9-1BC79FF13345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AB1D782-5596-410A-8671-1904A108C88A}"/>
                </a:ext>
              </a:extLst>
            </p:cNvPr>
            <p:cNvSpPr/>
            <p:nvPr/>
          </p:nvSpPr>
          <p:spPr>
            <a:xfrm>
              <a:off x="2018371" y="5121474"/>
              <a:ext cx="2717441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1D0454B1-D796-4907-930C-BE739C586A6E}"/>
              </a:ext>
            </a:extLst>
          </p:cNvPr>
          <p:cNvSpPr/>
          <p:nvPr/>
        </p:nvSpPr>
        <p:spPr>
          <a:xfrm>
            <a:off x="6681767" y="2400576"/>
            <a:ext cx="903249" cy="331472"/>
          </a:xfrm>
          <a:custGeom>
            <a:avLst/>
            <a:gdLst>
              <a:gd name="connsiteX0" fmla="*/ 0 w 903249"/>
              <a:gd name="connsiteY0" fmla="*/ 421699 h 421699"/>
              <a:gd name="connsiteX1" fmla="*/ 245327 w 903249"/>
              <a:gd name="connsiteY1" fmla="*/ 343641 h 421699"/>
              <a:gd name="connsiteX2" fmla="*/ 490653 w 903249"/>
              <a:gd name="connsiteY2" fmla="*/ 42558 h 421699"/>
              <a:gd name="connsiteX3" fmla="*/ 903249 w 903249"/>
              <a:gd name="connsiteY3" fmla="*/ 9104 h 42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3249" h="421699">
                <a:moveTo>
                  <a:pt x="0" y="421699"/>
                </a:moveTo>
                <a:cubicBezTo>
                  <a:pt x="81776" y="414265"/>
                  <a:pt x="163552" y="406831"/>
                  <a:pt x="245327" y="343641"/>
                </a:cubicBezTo>
                <a:cubicBezTo>
                  <a:pt x="327102" y="280451"/>
                  <a:pt x="380999" y="98314"/>
                  <a:pt x="490653" y="42558"/>
                </a:cubicBezTo>
                <a:cubicBezTo>
                  <a:pt x="600307" y="-13198"/>
                  <a:pt x="751778" y="-2047"/>
                  <a:pt x="903249" y="9104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8593AF8-44F6-4FAE-99E0-386F194B0F9F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    // find "Rob"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!=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F9B241F-5C9A-4F70-B69F-FBF70C7DF0F3}"/>
              </a:ext>
            </a:extLst>
          </p:cNvPr>
          <p:cNvGrpSpPr/>
          <p:nvPr/>
        </p:nvGrpSpPr>
        <p:grpSpPr>
          <a:xfrm>
            <a:off x="4096967" y="1320018"/>
            <a:ext cx="1611180" cy="1016169"/>
            <a:chOff x="3849756" y="2092047"/>
            <a:chExt cx="1611180" cy="1016169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8C3078E-1A73-4877-BEE0-44649BF59E96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8" name="Freeform: Shape 25">
              <a:extLst>
                <a:ext uri="{FF2B5EF4-FFF2-40B4-BE49-F238E27FC236}">
                  <a16:creationId xmlns:a16="http://schemas.microsoft.com/office/drawing/2014/main" id="{3285B0DB-38F1-4ADE-B818-AD0731FB0710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B1BB84E-666D-4E19-960F-4D207865B5F1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AFD19B9-A885-4793-A7B9-D31232701AD4}"/>
              </a:ext>
            </a:extLst>
          </p:cNvPr>
          <p:cNvSpPr/>
          <p:nvPr/>
        </p:nvSpPr>
        <p:spPr>
          <a:xfrm>
            <a:off x="1499920" y="53340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node_ptr-&gt;next; // Step 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E2443D5-8B3E-45F4-A77E-DCD4609121DF}"/>
              </a:ext>
            </a:extLst>
          </p:cNvPr>
          <p:cNvSpPr/>
          <p:nvPr/>
        </p:nvSpPr>
        <p:spPr>
          <a:xfrm>
            <a:off x="1499920" y="5633483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-&gt;prev; // Step 2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749AE28-BA4E-4B1A-8570-7CFE07BDC278}"/>
              </a:ext>
            </a:extLst>
          </p:cNvPr>
          <p:cNvSpPr/>
          <p:nvPr/>
        </p:nvSpPr>
        <p:spPr>
          <a:xfrm>
            <a:off x="6467708" y="2977377"/>
            <a:ext cx="2726253" cy="513435"/>
          </a:xfrm>
          <a:custGeom>
            <a:avLst/>
            <a:gdLst>
              <a:gd name="connsiteX0" fmla="*/ 2074127 w 2726253"/>
              <a:gd name="connsiteY0" fmla="*/ 0 h 513435"/>
              <a:gd name="connsiteX1" fmla="*/ 2620537 w 2726253"/>
              <a:gd name="connsiteY1" fmla="*/ 156117 h 513435"/>
              <a:gd name="connsiteX2" fmla="*/ 2653991 w 2726253"/>
              <a:gd name="connsiteY2" fmla="*/ 434897 h 513435"/>
              <a:gd name="connsiteX3" fmla="*/ 1839952 w 2726253"/>
              <a:gd name="connsiteY3" fmla="*/ 501804 h 513435"/>
              <a:gd name="connsiteX4" fmla="*/ 0 w 2726253"/>
              <a:gd name="connsiteY4" fmla="*/ 512956 h 5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6253" h="513435">
                <a:moveTo>
                  <a:pt x="2074127" y="0"/>
                </a:moveTo>
                <a:cubicBezTo>
                  <a:pt x="2299010" y="41817"/>
                  <a:pt x="2523893" y="83634"/>
                  <a:pt x="2620537" y="156117"/>
                </a:cubicBezTo>
                <a:cubicBezTo>
                  <a:pt x="2717181" y="228600"/>
                  <a:pt x="2784088" y="377283"/>
                  <a:pt x="2653991" y="434897"/>
                </a:cubicBezTo>
                <a:cubicBezTo>
                  <a:pt x="2523894" y="492511"/>
                  <a:pt x="2282284" y="488794"/>
                  <a:pt x="1839952" y="501804"/>
                </a:cubicBezTo>
                <a:cubicBezTo>
                  <a:pt x="1397620" y="514814"/>
                  <a:pt x="698810" y="513885"/>
                  <a:pt x="0" y="512956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7C2E8C-4BEC-4C48-9650-4D414517608B}"/>
              </a:ext>
            </a:extLst>
          </p:cNvPr>
          <p:cNvSpPr/>
          <p:nvPr/>
        </p:nvSpPr>
        <p:spPr>
          <a:xfrm>
            <a:off x="1499920" y="5932966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Delete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         // Step 3</a:t>
            </a:r>
          </a:p>
        </p:txBody>
      </p:sp>
    </p:spTree>
    <p:extLst>
      <p:ext uri="{BB962C8B-B14F-4D97-AF65-F5344CB8AC3E}">
        <p14:creationId xmlns:p14="http://schemas.microsoft.com/office/powerpoint/2010/main" val="16127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"Rob"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19</a:t>
            </a:fld>
            <a:endParaRPr lang="en-US" dirty="0"/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B9383615-AAEE-4F1A-B6F9-AA26D8A6B02D}"/>
              </a:ext>
            </a:extLst>
          </p:cNvPr>
          <p:cNvGraphicFramePr>
            <a:graphicFrameLocks noGrp="1"/>
          </p:cNvGraphicFramePr>
          <p:nvPr/>
        </p:nvGraphicFramePr>
        <p:xfrm>
          <a:off x="1959912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4" name="Rectangle 73">
            <a:extLst>
              <a:ext uri="{FF2B5EF4-FFF2-40B4-BE49-F238E27FC236}">
                <a16:creationId xmlns:a16="http://schemas.microsoft.com/office/drawing/2014/main" id="{6115B0B1-E23D-428D-B3F7-5C4377DAB17E}"/>
              </a:ext>
            </a:extLst>
          </p:cNvPr>
          <p:cNvSpPr/>
          <p:nvPr/>
        </p:nvSpPr>
        <p:spPr>
          <a:xfrm>
            <a:off x="2663546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F13B7FC0-4CE0-4C58-8A57-A5040FC0E86B}"/>
              </a:ext>
            </a:extLst>
          </p:cNvPr>
          <p:cNvGraphicFramePr>
            <a:graphicFrameLocks noGrp="1"/>
          </p:cNvGraphicFramePr>
          <p:nvPr/>
        </p:nvGraphicFramePr>
        <p:xfrm>
          <a:off x="3832321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"Max"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7" name="Rectangle 76">
            <a:extLst>
              <a:ext uri="{FF2B5EF4-FFF2-40B4-BE49-F238E27FC236}">
                <a16:creationId xmlns:a16="http://schemas.microsoft.com/office/drawing/2014/main" id="{B8D40DCE-90B5-437E-B9EF-BE01587FBD41}"/>
              </a:ext>
            </a:extLst>
          </p:cNvPr>
          <p:cNvSpPr/>
          <p:nvPr/>
        </p:nvSpPr>
        <p:spPr>
          <a:xfrm>
            <a:off x="4532524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7A85A9-5B91-434F-A882-FC2D365137CD}"/>
              </a:ext>
            </a:extLst>
          </p:cNvPr>
          <p:cNvSpPr/>
          <p:nvPr/>
        </p:nvSpPr>
        <p:spPr>
          <a:xfrm>
            <a:off x="972769" y="2633038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10AEBD1-B6AC-497D-B5B4-FDA48FBEDD45}"/>
              </a:ext>
            </a:extLst>
          </p:cNvPr>
          <p:cNvSpPr/>
          <p:nvPr/>
        </p:nvSpPr>
        <p:spPr>
          <a:xfrm>
            <a:off x="1240282" y="2457726"/>
            <a:ext cx="724350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65911F-BE4F-4F30-A683-F719659181EA}"/>
              </a:ext>
            </a:extLst>
          </p:cNvPr>
          <p:cNvSpPr/>
          <p:nvPr/>
        </p:nvSpPr>
        <p:spPr>
          <a:xfrm>
            <a:off x="914401" y="2280605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780F010-8424-423D-8600-7F515504577A}"/>
              </a:ext>
            </a:extLst>
          </p:cNvPr>
          <p:cNvSpPr/>
          <p:nvPr/>
        </p:nvSpPr>
        <p:spPr>
          <a:xfrm>
            <a:off x="4532524" y="2874022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6D13239-1C58-415D-B633-E811C456E488}"/>
              </a:ext>
            </a:extLst>
          </p:cNvPr>
          <p:cNvSpPr/>
          <p:nvPr/>
        </p:nvSpPr>
        <p:spPr>
          <a:xfrm>
            <a:off x="2663546" y="287328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0F6E29D-006F-43F7-B38F-E454C1C0F62D}"/>
              </a:ext>
            </a:extLst>
          </p:cNvPr>
          <p:cNvSpPr txBox="1"/>
          <p:nvPr/>
        </p:nvSpPr>
        <p:spPr>
          <a:xfrm>
            <a:off x="2802827" y="2870705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B8849F37-9601-45FF-97D9-CE8754946A4A}"/>
              </a:ext>
            </a:extLst>
          </p:cNvPr>
          <p:cNvGraphicFramePr>
            <a:graphicFrameLocks noGrp="1"/>
          </p:cNvGraphicFramePr>
          <p:nvPr/>
        </p:nvGraphicFramePr>
        <p:xfrm>
          <a:off x="7577140" y="2280605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88" name="Rectangle 87">
            <a:extLst>
              <a:ext uri="{FF2B5EF4-FFF2-40B4-BE49-F238E27FC236}">
                <a16:creationId xmlns:a16="http://schemas.microsoft.com/office/drawing/2014/main" id="{2ED53ED7-CB99-4E19-97EB-C9DD7F50BA5E}"/>
              </a:ext>
            </a:extLst>
          </p:cNvPr>
          <p:cNvSpPr/>
          <p:nvPr/>
        </p:nvSpPr>
        <p:spPr>
          <a:xfrm>
            <a:off x="8280774" y="263617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C9071F-8A10-4B57-BF53-059B873451AF}"/>
              </a:ext>
            </a:extLst>
          </p:cNvPr>
          <p:cNvSpPr txBox="1"/>
          <p:nvPr/>
        </p:nvSpPr>
        <p:spPr>
          <a:xfrm>
            <a:off x="8412421" y="263359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6CA2E7-5EE6-4A85-90B9-AA10378B2B60}"/>
              </a:ext>
            </a:extLst>
          </p:cNvPr>
          <p:cNvSpPr/>
          <p:nvPr/>
        </p:nvSpPr>
        <p:spPr>
          <a:xfrm>
            <a:off x="8280774" y="287821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4910F0-7A17-4BC9-BDF1-7114F588FD70}"/>
              </a:ext>
            </a:extLst>
          </p:cNvPr>
          <p:cNvSpPr/>
          <p:nvPr/>
        </p:nvSpPr>
        <p:spPr>
          <a:xfrm>
            <a:off x="9444604" y="262803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2" name="Freeform: Shape 16">
            <a:extLst>
              <a:ext uri="{FF2B5EF4-FFF2-40B4-BE49-F238E27FC236}">
                <a16:creationId xmlns:a16="http://schemas.microsoft.com/office/drawing/2014/main" id="{2718ECF0-607E-4947-BD10-9FDDCF832BF3}"/>
              </a:ext>
            </a:extLst>
          </p:cNvPr>
          <p:cNvSpPr/>
          <p:nvPr/>
        </p:nvSpPr>
        <p:spPr>
          <a:xfrm flipH="1">
            <a:off x="9031497" y="2452724"/>
            <a:ext cx="680618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F22899F-5FB0-4555-BF1B-98EF18CE94BB}"/>
              </a:ext>
            </a:extLst>
          </p:cNvPr>
          <p:cNvSpPr/>
          <p:nvPr/>
        </p:nvSpPr>
        <p:spPr>
          <a:xfrm>
            <a:off x="9386236" y="227560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39594-2497-4F9A-9623-E8E48AFEB833}"/>
              </a:ext>
            </a:extLst>
          </p:cNvPr>
          <p:cNvGrpSpPr/>
          <p:nvPr/>
        </p:nvGrpSpPr>
        <p:grpSpPr>
          <a:xfrm>
            <a:off x="2932771" y="2400576"/>
            <a:ext cx="2449932" cy="1104624"/>
            <a:chOff x="2018371" y="5121474"/>
            <a:chExt cx="2449932" cy="1104624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9F52170-A268-4AFC-A2CF-9FDF50E4B141}"/>
                </a:ext>
              </a:extLst>
            </p:cNvPr>
            <p:cNvSpPr/>
            <p:nvPr/>
          </p:nvSpPr>
          <p:spPr>
            <a:xfrm>
              <a:off x="2517861" y="5225156"/>
              <a:ext cx="1950442" cy="1000942"/>
            </a:xfrm>
            <a:custGeom>
              <a:avLst/>
              <a:gdLst>
                <a:gd name="connsiteX0" fmla="*/ 1371600 w 1950442"/>
                <a:gd name="connsiteY0" fmla="*/ 557212 h 1173491"/>
                <a:gd name="connsiteX1" fmla="*/ 1885950 w 1950442"/>
                <a:gd name="connsiteY1" fmla="*/ 635793 h 1173491"/>
                <a:gd name="connsiteX2" fmla="*/ 1852613 w 1950442"/>
                <a:gd name="connsiteY2" fmla="*/ 1092993 h 1173491"/>
                <a:gd name="connsiteX3" fmla="*/ 1069181 w 1950442"/>
                <a:gd name="connsiteY3" fmla="*/ 1159668 h 1173491"/>
                <a:gd name="connsiteX4" fmla="*/ 350044 w 1950442"/>
                <a:gd name="connsiteY4" fmla="*/ 1073943 h 1173491"/>
                <a:gd name="connsiteX5" fmla="*/ 297656 w 1950442"/>
                <a:gd name="connsiteY5" fmla="*/ 235743 h 1173491"/>
                <a:gd name="connsiteX6" fmla="*/ 0 w 1950442"/>
                <a:gd name="connsiteY6" fmla="*/ 0 h 11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442" h="1173491">
                  <a:moveTo>
                    <a:pt x="1371600" y="557212"/>
                  </a:moveTo>
                  <a:cubicBezTo>
                    <a:pt x="1588690" y="551854"/>
                    <a:pt x="1805781" y="546496"/>
                    <a:pt x="1885950" y="635793"/>
                  </a:cubicBezTo>
                  <a:cubicBezTo>
                    <a:pt x="1966119" y="725090"/>
                    <a:pt x="1988741" y="1005681"/>
                    <a:pt x="1852613" y="1092993"/>
                  </a:cubicBezTo>
                  <a:cubicBezTo>
                    <a:pt x="1716485" y="1180306"/>
                    <a:pt x="1319609" y="1162843"/>
                    <a:pt x="1069181" y="1159668"/>
                  </a:cubicBezTo>
                  <a:cubicBezTo>
                    <a:pt x="818753" y="1156493"/>
                    <a:pt x="478631" y="1227931"/>
                    <a:pt x="350044" y="1073943"/>
                  </a:cubicBezTo>
                  <a:cubicBezTo>
                    <a:pt x="221456" y="919956"/>
                    <a:pt x="355997" y="414733"/>
                    <a:pt x="297656" y="235743"/>
                  </a:cubicBezTo>
                  <a:cubicBezTo>
                    <a:pt x="239315" y="56752"/>
                    <a:pt x="119657" y="2837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BD1DF2-8826-47C9-A8E0-2CB24A0DEAE6}"/>
                </a:ext>
              </a:extLst>
            </p:cNvPr>
            <p:cNvSpPr/>
            <p:nvPr/>
          </p:nvSpPr>
          <p:spPr>
            <a:xfrm>
              <a:off x="2018371" y="5121474"/>
              <a:ext cx="903249" cy="331472"/>
            </a:xfrm>
            <a:custGeom>
              <a:avLst/>
              <a:gdLst>
                <a:gd name="connsiteX0" fmla="*/ 0 w 903249"/>
                <a:gd name="connsiteY0" fmla="*/ 421699 h 421699"/>
                <a:gd name="connsiteX1" fmla="*/ 245327 w 903249"/>
                <a:gd name="connsiteY1" fmla="*/ 343641 h 421699"/>
                <a:gd name="connsiteX2" fmla="*/ 490653 w 903249"/>
                <a:gd name="connsiteY2" fmla="*/ 42558 h 421699"/>
                <a:gd name="connsiteX3" fmla="*/ 903249 w 903249"/>
                <a:gd name="connsiteY3" fmla="*/ 9104 h 42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3249" h="421699">
                  <a:moveTo>
                    <a:pt x="0" y="421699"/>
                  </a:moveTo>
                  <a:cubicBezTo>
                    <a:pt x="81776" y="414265"/>
                    <a:pt x="163552" y="406831"/>
                    <a:pt x="245327" y="343641"/>
                  </a:cubicBezTo>
                  <a:cubicBezTo>
                    <a:pt x="327102" y="280451"/>
                    <a:pt x="380999" y="98314"/>
                    <a:pt x="490653" y="42558"/>
                  </a:cubicBezTo>
                  <a:cubicBezTo>
                    <a:pt x="600307" y="-13198"/>
                    <a:pt x="751778" y="-2047"/>
                    <a:pt x="903249" y="910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B1D782-5596-410A-8671-1904A108C88A}"/>
              </a:ext>
            </a:extLst>
          </p:cNvPr>
          <p:cNvSpPr/>
          <p:nvPr/>
        </p:nvSpPr>
        <p:spPr>
          <a:xfrm>
            <a:off x="4807269" y="2400576"/>
            <a:ext cx="2777746" cy="331472"/>
          </a:xfrm>
          <a:custGeom>
            <a:avLst/>
            <a:gdLst>
              <a:gd name="connsiteX0" fmla="*/ 0 w 903249"/>
              <a:gd name="connsiteY0" fmla="*/ 421699 h 421699"/>
              <a:gd name="connsiteX1" fmla="*/ 245327 w 903249"/>
              <a:gd name="connsiteY1" fmla="*/ 343641 h 421699"/>
              <a:gd name="connsiteX2" fmla="*/ 490653 w 903249"/>
              <a:gd name="connsiteY2" fmla="*/ 42558 h 421699"/>
              <a:gd name="connsiteX3" fmla="*/ 903249 w 903249"/>
              <a:gd name="connsiteY3" fmla="*/ 9104 h 42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3249" h="421699">
                <a:moveTo>
                  <a:pt x="0" y="421699"/>
                </a:moveTo>
                <a:cubicBezTo>
                  <a:pt x="81776" y="414265"/>
                  <a:pt x="163552" y="406831"/>
                  <a:pt x="245327" y="343641"/>
                </a:cubicBezTo>
                <a:cubicBezTo>
                  <a:pt x="327102" y="280451"/>
                  <a:pt x="380999" y="98314"/>
                  <a:pt x="490653" y="42558"/>
                </a:cubicBezTo>
                <a:cubicBezTo>
                  <a:pt x="600307" y="-13198"/>
                  <a:pt x="751778" y="-2047"/>
                  <a:pt x="903249" y="9104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8593AF8-44F6-4FAE-99E0-386F194B0F9F}"/>
              </a:ext>
            </a:extLst>
          </p:cNvPr>
          <p:cNvSpPr/>
          <p:nvPr/>
        </p:nvSpPr>
        <p:spPr>
          <a:xfrm>
            <a:off x="1512888" y="4393097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      // find "Rob"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!= "Rob")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AFD19B9-A885-4793-A7B9-D31232701AD4}"/>
              </a:ext>
            </a:extLst>
          </p:cNvPr>
          <p:cNvSpPr/>
          <p:nvPr/>
        </p:nvSpPr>
        <p:spPr>
          <a:xfrm>
            <a:off x="1499920" y="5334000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-&gt;prev-&gt;next = node_ptr-&gt;next; // Step 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E2443D5-8B3E-45F4-A77E-DCD4609121DF}"/>
              </a:ext>
            </a:extLst>
          </p:cNvPr>
          <p:cNvSpPr/>
          <p:nvPr/>
        </p:nvSpPr>
        <p:spPr>
          <a:xfrm>
            <a:off x="1499920" y="5633483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-&gt;next-&gt;prev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-&gt;prev; // Step 2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749AE28-BA4E-4B1A-8570-7CFE07BDC278}"/>
              </a:ext>
            </a:extLst>
          </p:cNvPr>
          <p:cNvSpPr/>
          <p:nvPr/>
        </p:nvSpPr>
        <p:spPr>
          <a:xfrm>
            <a:off x="6467708" y="2977377"/>
            <a:ext cx="2726253" cy="513435"/>
          </a:xfrm>
          <a:custGeom>
            <a:avLst/>
            <a:gdLst>
              <a:gd name="connsiteX0" fmla="*/ 2074127 w 2726253"/>
              <a:gd name="connsiteY0" fmla="*/ 0 h 513435"/>
              <a:gd name="connsiteX1" fmla="*/ 2620537 w 2726253"/>
              <a:gd name="connsiteY1" fmla="*/ 156117 h 513435"/>
              <a:gd name="connsiteX2" fmla="*/ 2653991 w 2726253"/>
              <a:gd name="connsiteY2" fmla="*/ 434897 h 513435"/>
              <a:gd name="connsiteX3" fmla="*/ 1839952 w 2726253"/>
              <a:gd name="connsiteY3" fmla="*/ 501804 h 513435"/>
              <a:gd name="connsiteX4" fmla="*/ 0 w 2726253"/>
              <a:gd name="connsiteY4" fmla="*/ 512956 h 5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6253" h="513435">
                <a:moveTo>
                  <a:pt x="2074127" y="0"/>
                </a:moveTo>
                <a:cubicBezTo>
                  <a:pt x="2299010" y="41817"/>
                  <a:pt x="2523893" y="83634"/>
                  <a:pt x="2620537" y="156117"/>
                </a:cubicBezTo>
                <a:cubicBezTo>
                  <a:pt x="2717181" y="228600"/>
                  <a:pt x="2784088" y="377283"/>
                  <a:pt x="2653991" y="434897"/>
                </a:cubicBezTo>
                <a:cubicBezTo>
                  <a:pt x="2523894" y="492511"/>
                  <a:pt x="2282284" y="488794"/>
                  <a:pt x="1839952" y="501804"/>
                </a:cubicBezTo>
                <a:cubicBezTo>
                  <a:pt x="1397620" y="514814"/>
                  <a:pt x="698810" y="513885"/>
                  <a:pt x="0" y="512956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7C2E8C-4BEC-4C48-9650-4D414517608B}"/>
              </a:ext>
            </a:extLst>
          </p:cNvPr>
          <p:cNvSpPr/>
          <p:nvPr/>
        </p:nvSpPr>
        <p:spPr>
          <a:xfrm>
            <a:off x="1499920" y="5932966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Delete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                       // Step 3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69F813-19BF-4D2D-8942-DCFB2335DE48}"/>
              </a:ext>
            </a:extLst>
          </p:cNvPr>
          <p:cNvSpPr/>
          <p:nvPr/>
        </p:nvSpPr>
        <p:spPr>
          <a:xfrm>
            <a:off x="5324475" y="2428876"/>
            <a:ext cx="1340644" cy="1062078"/>
          </a:xfrm>
          <a:custGeom>
            <a:avLst/>
            <a:gdLst>
              <a:gd name="connsiteX0" fmla="*/ 1340644 w 1340644"/>
              <a:gd name="connsiteY0" fmla="*/ 1062037 h 1062078"/>
              <a:gd name="connsiteX1" fmla="*/ 490538 w 1340644"/>
              <a:gd name="connsiteY1" fmla="*/ 919162 h 1062078"/>
              <a:gd name="connsiteX2" fmla="*/ 385763 w 1340644"/>
              <a:gd name="connsiteY2" fmla="*/ 200025 h 1062078"/>
              <a:gd name="connsiteX3" fmla="*/ 0 w 1340644"/>
              <a:gd name="connsiteY3" fmla="*/ 0 h 106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0644" h="1062078">
                <a:moveTo>
                  <a:pt x="1340644" y="1062037"/>
                </a:moveTo>
                <a:cubicBezTo>
                  <a:pt x="995164" y="1062434"/>
                  <a:pt x="649685" y="1062831"/>
                  <a:pt x="490538" y="919162"/>
                </a:cubicBezTo>
                <a:cubicBezTo>
                  <a:pt x="331391" y="775493"/>
                  <a:pt x="467519" y="353219"/>
                  <a:pt x="385763" y="200025"/>
                </a:cubicBezTo>
                <a:cubicBezTo>
                  <a:pt x="304007" y="46831"/>
                  <a:pt x="152003" y="23415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01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7575D4-7AAD-45A5-AC6C-DDB95985C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99" y="1256900"/>
            <a:ext cx="5481858" cy="5489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7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4.8, pgs. 285-286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4.8 Application of the list Class </a:t>
            </a:r>
          </a:p>
          <a:p>
            <a:pPr algn="ctr"/>
            <a:r>
              <a:rPr lang="en-US" sz="2400" dirty="0"/>
              <a:t>Case Study: Maintaining an Ordered List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2672326"/>
            <a:ext cx="2995037" cy="131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79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the list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4" y="1295401"/>
            <a:ext cx="10034546" cy="5454359"/>
          </a:xfrm>
        </p:spPr>
        <p:txBody>
          <a:bodyPr/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We want to maintain this list so that it will be in alphabetical order even after students have added and dropped the course.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Develop a general </a:t>
            </a:r>
            <a:r>
              <a:rPr lang="en-US" dirty="0" err="1"/>
              <a:t>Ordered_List</a:t>
            </a:r>
            <a:r>
              <a:rPr lang="en-US" dirty="0"/>
              <a:t> class that can be used to store any group of objects that can be compared using the less-than operator.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Write a new Ordered_List class that inherits (is-a) a C++ list class and over-ride all the list functions.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6F6EC5-6AFA-43A0-BAF5-6B94316CFF59}"/>
              </a:ext>
            </a:extLst>
          </p:cNvPr>
          <p:cNvSpPr txBox="1">
            <a:spLocks/>
          </p:cNvSpPr>
          <p:nvPr/>
        </p:nvSpPr>
        <p:spPr bwMode="auto">
          <a:xfrm>
            <a:off x="572494" y="4686301"/>
            <a:ext cx="9714506" cy="192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solidFill>
                  <a:prstClr val="black"/>
                </a:solidFill>
                <a:latin typeface="Arial"/>
              </a:rPr>
              <a:t>Write a new Ordered_List class that contains (has-a) a C++ list class.</a:t>
            </a:r>
          </a:p>
          <a:p>
            <a:pPr lvl="2"/>
            <a:r>
              <a:rPr lang="en-US" dirty="0">
                <a:solidFill>
                  <a:prstClr val="black"/>
                </a:solidFill>
                <a:latin typeface="Arial"/>
              </a:rPr>
              <a:t>Use the list class to store the items.</a:t>
            </a:r>
          </a:p>
          <a:p>
            <a:pPr lvl="2"/>
            <a:r>
              <a:rPr lang="en-US" dirty="0">
                <a:solidFill>
                  <a:prstClr val="black"/>
                </a:solidFill>
                <a:latin typeface="Arial"/>
              </a:rPr>
              <a:t>Use list functions where appropriate (delegation).</a:t>
            </a:r>
          </a:p>
          <a:p>
            <a:pPr lvl="2"/>
            <a:r>
              <a:rPr lang="en-US" dirty="0">
                <a:solidFill>
                  <a:prstClr val="black"/>
                </a:solidFill>
                <a:latin typeface="Arial"/>
              </a:rPr>
              <a:t>Only write new functions where needed, namely insertion.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44F1A1-C361-41D5-904C-565DEF83D023}"/>
              </a:ext>
            </a:extLst>
          </p:cNvPr>
          <p:cNvSpPr txBox="1"/>
          <p:nvPr/>
        </p:nvSpPr>
        <p:spPr>
          <a:xfrm>
            <a:off x="3040380" y="3507746"/>
            <a:ext cx="822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>
                <a:solidFill>
                  <a:srgbClr val="FF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</a:t>
            </a:r>
            <a:endParaRPr lang="en-US" sz="9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1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6" grpId="0" build="p" bldLvl="3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Linked List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Algorithm for Insertion</a:t>
            </a:r>
          </a:p>
          <a:p>
            <a:pPr lvl="1"/>
            <a:r>
              <a:rPr lang="en-US" dirty="0"/>
              <a:t>Find the first item in the list that is greater than or equal to the item to be inserted</a:t>
            </a:r>
          </a:p>
          <a:p>
            <a:pPr lvl="2"/>
            <a:r>
              <a:rPr lang="en-US" dirty="0"/>
              <a:t>Create an iterator that starts at the beginning of the list</a:t>
            </a:r>
          </a:p>
          <a:p>
            <a:pPr lvl="2"/>
            <a:r>
              <a:rPr lang="en-US" dirty="0"/>
              <a:t>While the iterator is not at the end and the item at the iterator position is less than the item to be inserted</a:t>
            </a:r>
          </a:p>
          <a:p>
            <a:pPr lvl="2"/>
            <a:r>
              <a:rPr lang="en-US" dirty="0"/>
              <a:t>Advance the iterator</a:t>
            </a:r>
          </a:p>
          <a:p>
            <a:pPr lvl="1"/>
            <a:r>
              <a:rPr lang="en-US" dirty="0"/>
              <a:t>Insert the new item before this one.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22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572000"/>
            <a:ext cx="71056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42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23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1F6F08-2230-43F2-875C-B0B32CFC1508}"/>
              </a:ext>
            </a:extLst>
          </p:cNvPr>
          <p:cNvGrpSpPr/>
          <p:nvPr/>
        </p:nvGrpSpPr>
        <p:grpSpPr>
          <a:xfrm>
            <a:off x="712318" y="1295400"/>
            <a:ext cx="9041282" cy="2488525"/>
            <a:chOff x="533400" y="1295400"/>
            <a:chExt cx="8305800" cy="2488525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752600"/>
              <a:ext cx="7924800" cy="20313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void insert(const </a:t>
              </a:r>
              <a:r>
                <a:rPr lang="en-US" sz="14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Item_Type</a:t>
              </a: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&amp; </a:t>
              </a:r>
              <a:r>
                <a:rPr lang="en-US" sz="14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an_item</a:t>
              </a: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// point to the first item &gt;= </a:t>
              </a:r>
              <a:r>
                <a:rPr lang="en-US" sz="14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an_item</a:t>
              </a: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or the end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typename list&lt;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Item_Type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&gt;::iterator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iter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=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a_list.begin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// find insertion point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while (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iter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!=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a_list.end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() &amp;&amp; *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iter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&lt;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an_item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 ++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iter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// now insert in list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a_list.insert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iter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,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an_item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</p:txBody>
        </p:sp>
        <p:sp>
          <p:nvSpPr>
            <p:cNvPr id="7" name="Content Placeholder 6"/>
            <p:cNvSpPr txBox="1">
              <a:spLocks/>
            </p:cNvSpPr>
            <p:nvPr/>
          </p:nvSpPr>
          <p:spPr>
            <a:xfrm>
              <a:off x="533400" y="1295400"/>
              <a:ext cx="8153400" cy="609600"/>
            </a:xfrm>
            <a:prstGeom prst="rect">
              <a:avLst/>
            </a:prstGeom>
          </p:spPr>
          <p:txBody>
            <a:bodyPr/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prstClr val="black"/>
                  </a:solidFill>
                  <a:latin typeface="Arial"/>
                </a:rPr>
                <a:t>Code for Insertion</a:t>
              </a:r>
              <a:endPara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7DCA5D-AFDF-43F4-A929-41CDB9C40CA1}"/>
              </a:ext>
            </a:extLst>
          </p:cNvPr>
          <p:cNvGrpSpPr/>
          <p:nvPr/>
        </p:nvGrpSpPr>
        <p:grpSpPr>
          <a:xfrm>
            <a:off x="712318" y="3886444"/>
            <a:ext cx="9041282" cy="1411307"/>
            <a:chOff x="533400" y="3429238"/>
            <a:chExt cx="8305800" cy="1411307"/>
          </a:xfrm>
        </p:grpSpPr>
        <p:sp>
          <p:nvSpPr>
            <p:cNvPr id="8" name="Content Placeholder 6"/>
            <p:cNvSpPr txBox="1">
              <a:spLocks/>
            </p:cNvSpPr>
            <p:nvPr/>
          </p:nvSpPr>
          <p:spPr>
            <a:xfrm>
              <a:off x="533400" y="3429238"/>
              <a:ext cx="8153400" cy="609600"/>
            </a:xfrm>
            <a:prstGeom prst="rect">
              <a:avLst/>
            </a:prstGeom>
          </p:spPr>
          <p:txBody>
            <a:bodyPr/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prstClr val="black"/>
                  </a:solidFill>
                  <a:latin typeface="Arial"/>
                </a:rPr>
                <a:t>Use Delegation for the Other Functions</a:t>
              </a:r>
              <a:endPara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3886438"/>
              <a:ext cx="7924800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void remove(const </a:t>
              </a:r>
              <a:r>
                <a:rPr lang="en-US" sz="14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Item_Type</a:t>
              </a: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&amp; item)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sz="1400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a_list.remove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(item);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11" name="Line Callout 1 10"/>
          <p:cNvSpPr/>
          <p:nvPr/>
        </p:nvSpPr>
        <p:spPr>
          <a:xfrm>
            <a:off x="7367588" y="1517660"/>
            <a:ext cx="3429000" cy="812782"/>
          </a:xfrm>
          <a:prstGeom prst="borderCallout1">
            <a:avLst>
              <a:gd name="adj1" fmla="val 50449"/>
              <a:gd name="adj2" fmla="val 1619"/>
              <a:gd name="adj3" fmla="val 110504"/>
              <a:gd name="adj4" fmla="val -26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  <a:latin typeface="Arial"/>
              </a:rPr>
              <a:t> Inside a declaration or a definition of a template, </a:t>
            </a:r>
            <a:r>
              <a:rPr lang="en-US" sz="1400" b="1" dirty="0" err="1">
                <a:solidFill>
                  <a:prstClr val="white"/>
                </a:solidFill>
                <a:latin typeface="Arial"/>
              </a:rPr>
              <a:t>typename</a:t>
            </a:r>
            <a:r>
              <a:rPr lang="en-US" sz="1400" dirty="0">
                <a:solidFill>
                  <a:prstClr val="white"/>
                </a:solidFill>
                <a:latin typeface="Arial"/>
              </a:rPr>
              <a:t> can be used to declare that a dependent name is a type.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7367586" y="2917620"/>
            <a:ext cx="3429001" cy="1752600"/>
          </a:xfrm>
          <a:prstGeom prst="borderCallout1">
            <a:avLst>
              <a:gd name="adj1" fmla="val 50449"/>
              <a:gd name="adj2" fmla="val 1619"/>
              <a:gd name="adj3" fmla="val 89988"/>
              <a:gd name="adj4" fmla="val -79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  <a:latin typeface="Arial"/>
              </a:rPr>
              <a:t>A </a:t>
            </a:r>
            <a:r>
              <a:rPr lang="en-US" sz="1400" b="1" dirty="0">
                <a:solidFill>
                  <a:prstClr val="white"/>
                </a:solidFill>
                <a:latin typeface="Arial"/>
              </a:rPr>
              <a:t>delegate</a:t>
            </a:r>
            <a:r>
              <a:rPr lang="en-US" sz="1400" dirty="0">
                <a:solidFill>
                  <a:prstClr val="white"/>
                </a:solidFill>
                <a:latin typeface="Arial"/>
              </a:rPr>
              <a:t> is a class or method that wraps a pointer or reference to an object instance, a member method of that object's class to be called on that object instance and provides a method to trigger that call.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9572" y="4820697"/>
            <a:ext cx="5526756" cy="186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71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4" y="1295401"/>
            <a:ext cx="10034546" cy="4488179"/>
          </a:xfrm>
        </p:spPr>
        <p:txBody>
          <a:bodyPr/>
          <a:lstStyle/>
          <a:p>
            <a:r>
              <a:rPr lang="en-US" sz="2200" dirty="0"/>
              <a:t>Circular double-linked list:</a:t>
            </a:r>
          </a:p>
          <a:p>
            <a:pPr lvl="1"/>
            <a:r>
              <a:rPr lang="en-US" sz="1800" dirty="0"/>
              <a:t>Link last node to the first node, and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Link first node to the last node</a:t>
            </a:r>
          </a:p>
          <a:p>
            <a:r>
              <a:rPr lang="en-US" sz="2200" dirty="0"/>
              <a:t>We can also build single-linked circular lists:</a:t>
            </a:r>
          </a:p>
          <a:p>
            <a:pPr lvl="1"/>
            <a:r>
              <a:rPr lang="en-US" sz="1800" dirty="0"/>
              <a:t>Traverse in forward direction only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If we keep a pointer to tail, we can access the last element and the first element in O(1) time</a:t>
            </a:r>
          </a:p>
          <a:p>
            <a:r>
              <a:rPr lang="en-US" sz="2200" dirty="0"/>
              <a:t>Advantages:</a:t>
            </a:r>
          </a:p>
          <a:p>
            <a:pPr lvl="1"/>
            <a:r>
              <a:rPr lang="en-US" sz="1800" dirty="0"/>
              <a:t>Continue to traverse even after passing the first or last node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Visit all elements from any starting point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Never fall off the end of a list</a:t>
            </a:r>
          </a:p>
          <a:p>
            <a:r>
              <a:rPr lang="en-US" sz="2200" dirty="0"/>
              <a:t>Disadvantage: The code must avoid an infinite loop!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24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864" y="5396251"/>
            <a:ext cx="6527072" cy="136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44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0A1410E-E597-4F78-9551-0AF2C820ADB0}"/>
              </a:ext>
            </a:extLst>
          </p:cNvPr>
          <p:cNvGraphicFramePr>
            <a:graphicFrameLocks noGrp="1"/>
          </p:cNvGraphicFramePr>
          <p:nvPr/>
        </p:nvGraphicFramePr>
        <p:xfrm>
          <a:off x="6288564" y="4114800"/>
          <a:ext cx="4120357" cy="2106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0357">
                  <a:extLst>
                    <a:ext uri="{9D8B030D-6E8A-4147-A177-3AD203B41FA5}">
                      <a16:colId xmlns:a16="http://schemas.microsoft.com/office/drawing/2014/main" val="825787806"/>
                    </a:ext>
                  </a:extLst>
                </a:gridCol>
              </a:tblGrid>
              <a:tr h="441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Better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4705275"/>
                  </a:ext>
                </a:extLst>
              </a:tr>
              <a:tr h="162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int data;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while(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inStream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&gt;&gt; data)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// NOT end of stream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// do stuff with good data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0037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ABE5093-B295-443B-967D-7CAD7DE9CDF8}"/>
              </a:ext>
            </a:extLst>
          </p:cNvPr>
          <p:cNvGraphicFramePr>
            <a:graphicFrameLocks noGrp="1"/>
          </p:cNvGraphicFramePr>
          <p:nvPr/>
        </p:nvGraphicFramePr>
        <p:xfrm>
          <a:off x="6288564" y="4114800"/>
          <a:ext cx="4120357" cy="2666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0357">
                  <a:extLst>
                    <a:ext uri="{9D8B030D-6E8A-4147-A177-3AD203B41FA5}">
                      <a16:colId xmlns:a16="http://schemas.microsoft.com/office/drawing/2014/main" val="825787806"/>
                    </a:ext>
                  </a:extLst>
                </a:gridCol>
              </a:tblGrid>
              <a:tr h="441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4705275"/>
                  </a:ext>
                </a:extLst>
              </a:tr>
              <a:tr h="162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string line;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while(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getline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(in, line))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istringstream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inStream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(line);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int data;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inStream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&gt;&gt; data;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0037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#14: </a:t>
            </a:r>
            <a:r>
              <a:rPr lang="en-US" dirty="0" err="1"/>
              <a:t>eof</a:t>
            </a:r>
            <a:r>
              <a:rPr lang="en-US" dirty="0"/>
              <a:t> in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4" y="1295401"/>
            <a:ext cx="10034546" cy="2009983"/>
          </a:xfrm>
        </p:spPr>
        <p:txBody>
          <a:bodyPr/>
          <a:lstStyle/>
          <a:p>
            <a:r>
              <a:rPr lang="en-US" sz="2200" dirty="0"/>
              <a:t>Anytime you see istream::</a:t>
            </a:r>
            <a:r>
              <a:rPr lang="en-US" sz="2200" dirty="0" err="1"/>
              <a:t>eof</a:t>
            </a:r>
            <a:r>
              <a:rPr lang="en-US" sz="2200" dirty="0"/>
              <a:t>() as a loop condition, the code is almost certainly wrong!  Why??</a:t>
            </a:r>
          </a:p>
          <a:p>
            <a:r>
              <a:rPr lang="en-US" sz="2200" dirty="0"/>
              <a:t>Because iostream::</a:t>
            </a:r>
            <a:r>
              <a:rPr lang="en-US" sz="2200" dirty="0" err="1"/>
              <a:t>eof</a:t>
            </a:r>
            <a:r>
              <a:rPr lang="en-US" sz="2200" dirty="0"/>
              <a:t> will only return true after reading the end of the stream. (It does not indicate, that the next read will be the end of the stream.)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A1410E-E597-4F78-9551-0AF2C820ADB0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4114802"/>
          <a:ext cx="4120357" cy="2386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0357">
                  <a:extLst>
                    <a:ext uri="{9D8B030D-6E8A-4147-A177-3AD203B41FA5}">
                      <a16:colId xmlns:a16="http://schemas.microsoft.com/office/drawing/2014/main" val="3260032374"/>
                    </a:ext>
                  </a:extLst>
                </a:gridCol>
              </a:tblGrid>
              <a:tr h="441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4705275"/>
                  </a:ext>
                </a:extLst>
              </a:tr>
              <a:tr h="17319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int data;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while(!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inStream.eof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())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// not end-of-file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inStream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&gt;&gt; data;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// do stuff with good(??) data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003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A8840D-EA9C-4BCA-84C6-D1E14BF5B391}"/>
              </a:ext>
            </a:extLst>
          </p:cNvPr>
          <p:cNvGraphicFramePr>
            <a:graphicFrameLocks noGrp="1"/>
          </p:cNvGraphicFramePr>
          <p:nvPr/>
        </p:nvGraphicFramePr>
        <p:xfrm>
          <a:off x="3053556" y="3305384"/>
          <a:ext cx="4800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>
                  <a:extLst>
                    <a:ext uri="{9D8B030D-6E8A-4147-A177-3AD203B41FA5}">
                      <a16:colId xmlns:a16="http://schemas.microsoft.com/office/drawing/2014/main" val="2222281509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16389216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263456233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60547686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58072804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125447287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961991737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490873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...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'T'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'h'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'e'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 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'E'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'n'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'd'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51453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48A1249-75A6-461C-A3EF-6991D2DAA0DD}"/>
              </a:ext>
            </a:extLst>
          </p:cNvPr>
          <p:cNvSpPr/>
          <p:nvPr/>
        </p:nvSpPr>
        <p:spPr>
          <a:xfrm>
            <a:off x="1507998" y="3306138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instream </a:t>
            </a: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</a:t>
            </a: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tar: 12 Points 11">
            <a:extLst>
              <a:ext uri="{FF2B5EF4-FFF2-40B4-BE49-F238E27FC236}">
                <a16:creationId xmlns:a16="http://schemas.microsoft.com/office/drawing/2014/main" id="{24CC5BFA-D674-459C-A1F1-C7EC932CB7E2}"/>
              </a:ext>
            </a:extLst>
          </p:cNvPr>
          <p:cNvSpPr/>
          <p:nvPr/>
        </p:nvSpPr>
        <p:spPr>
          <a:xfrm>
            <a:off x="7929183" y="3218837"/>
            <a:ext cx="990600" cy="54393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white"/>
                </a:solidFill>
                <a:latin typeface="Arial"/>
              </a:rPr>
              <a:t>EOF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C428316E-C68D-4DB7-B593-56A763FF4AD5}"/>
              </a:ext>
            </a:extLst>
          </p:cNvPr>
          <p:cNvSpPr/>
          <p:nvPr/>
        </p:nvSpPr>
        <p:spPr>
          <a:xfrm>
            <a:off x="7696200" y="3696511"/>
            <a:ext cx="299244" cy="47498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5" name="Rounded Rectangular Callout 8">
            <a:extLst>
              <a:ext uri="{FF2B5EF4-FFF2-40B4-BE49-F238E27FC236}">
                <a16:creationId xmlns:a16="http://schemas.microsoft.com/office/drawing/2014/main" id="{BDC4D46F-2341-4C84-85E1-32ACE4FD50B6}"/>
              </a:ext>
            </a:extLst>
          </p:cNvPr>
          <p:cNvSpPr/>
          <p:nvPr/>
        </p:nvSpPr>
        <p:spPr>
          <a:xfrm>
            <a:off x="1965605" y="4672458"/>
            <a:ext cx="3962400" cy="1547426"/>
          </a:xfrm>
          <a:prstGeom prst="wedgeRoundRectCallout">
            <a:avLst>
              <a:gd name="adj1" fmla="val 58897"/>
              <a:gd name="adj2" fmla="val -241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be sure that the read was successful – otherwise the stream operator&gt;&gt; would have returned false and the loop would not have been entered..</a:t>
            </a:r>
          </a:p>
        </p:txBody>
      </p:sp>
      <p:sp>
        <p:nvSpPr>
          <p:cNvPr id="17" name="Rounded Rectangular Callout 3">
            <a:extLst>
              <a:ext uri="{FF2B5EF4-FFF2-40B4-BE49-F238E27FC236}">
                <a16:creationId xmlns:a16="http://schemas.microsoft.com/office/drawing/2014/main" id="{326E1FB8-6632-4731-A224-0098B3D10B6D}"/>
              </a:ext>
            </a:extLst>
          </p:cNvPr>
          <p:cNvSpPr/>
          <p:nvPr/>
        </p:nvSpPr>
        <p:spPr>
          <a:xfrm>
            <a:off x="3627278" y="3770408"/>
            <a:ext cx="3728243" cy="949818"/>
          </a:xfrm>
          <a:prstGeom prst="wedgeRoundRectCallout">
            <a:avLst>
              <a:gd name="adj1" fmla="val -45033"/>
              <a:gd name="adj2" fmla="val 12051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Only now will the read set the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eof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bit (as well as the fail bit), but we process the data variable.</a:t>
            </a:r>
          </a:p>
        </p:txBody>
      </p:sp>
    </p:spTree>
    <p:extLst>
      <p:ext uri="{BB962C8B-B14F-4D97-AF65-F5344CB8AC3E}">
        <p14:creationId xmlns:p14="http://schemas.microsoft.com/office/powerpoint/2010/main" val="408693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  <p:bldP spid="13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Limitations of a single-linked list include:</a:t>
            </a:r>
          </a:p>
          <a:p>
            <a:pPr lvl="1"/>
            <a:r>
              <a:rPr lang="en-US" dirty="0"/>
              <a:t>Insertion at the front is O(1); insertion at other positions is O(n)</a:t>
            </a:r>
          </a:p>
          <a:p>
            <a:pPr lvl="1"/>
            <a:r>
              <a:rPr lang="en-US" dirty="0"/>
              <a:t>Insertion is convenient only after a referenced node.</a:t>
            </a:r>
          </a:p>
          <a:p>
            <a:pPr lvl="1"/>
            <a:r>
              <a:rPr lang="en-US" dirty="0"/>
              <a:t>Removing a node requires a reference to the previous node.</a:t>
            </a:r>
          </a:p>
          <a:p>
            <a:pPr lvl="1"/>
            <a:r>
              <a:rPr lang="en-US" dirty="0"/>
              <a:t>We can traverse the list only in the forward direction.</a:t>
            </a:r>
          </a:p>
          <a:p>
            <a:r>
              <a:rPr lang="en-US" dirty="0"/>
              <a:t>We can overcome these limitations by adding a reference in each node to the previous node, creating a </a:t>
            </a:r>
            <a:r>
              <a:rPr lang="en-US" b="1" dirty="0">
                <a:solidFill>
                  <a:srgbClr val="FF0000"/>
                </a:solidFill>
              </a:rPr>
              <a:t>double-linked list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B2143F-FB11-4C55-B23C-2131DD96E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880306"/>
            <a:ext cx="8839200" cy="136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3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DNode</a:t>
            </a:r>
            <a:r>
              <a:rPr lang="en-US" dirty="0"/>
              <a:t>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2318" y="1219201"/>
            <a:ext cx="90523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template&lt;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typename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T&gt;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DLinkedList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: public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DLinkedListInterface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&lt;T&gt;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private: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struct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endParaRPr lang="en-US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   T data;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* next;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* prev;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(const T&amp; d,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*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pv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= NULL,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*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nx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= NULL)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         : data(d), next(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nx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), prev(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pv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 {}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  };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* head;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* tail;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int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/** ... */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9D2C3AF2-F89E-4E0C-B633-711D9447242D}"/>
              </a:ext>
            </a:extLst>
          </p:cNvPr>
          <p:cNvSpPr/>
          <p:nvPr/>
        </p:nvSpPr>
        <p:spPr>
          <a:xfrm>
            <a:off x="7097486" y="2103174"/>
            <a:ext cx="2819400" cy="1066800"/>
          </a:xfrm>
          <a:prstGeom prst="wedgeRoundRectCallout">
            <a:avLst>
              <a:gd name="adj1" fmla="val -190768"/>
              <a:gd name="adj2" fmla="val 810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/>
              </a:rPr>
              <a:t>Each </a:t>
            </a:r>
            <a:r>
              <a:rPr lang="en-US" sz="2000" dirty="0" err="1">
                <a:solidFill>
                  <a:prstClr val="white"/>
                </a:solidFill>
                <a:latin typeface="Arial"/>
              </a:rPr>
              <a:t>Dnode</a:t>
            </a:r>
            <a:r>
              <a:rPr lang="en-US" sz="2000" dirty="0">
                <a:solidFill>
                  <a:prstClr val="white"/>
                </a:solidFill>
                <a:latin typeface="Arial"/>
              </a:rPr>
              <a:t> has a next and a prev link.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36D30877-FA44-4E42-9795-D61E131D619A}"/>
              </a:ext>
            </a:extLst>
          </p:cNvPr>
          <p:cNvSpPr/>
          <p:nvPr/>
        </p:nvSpPr>
        <p:spPr>
          <a:xfrm>
            <a:off x="6716486" y="4882381"/>
            <a:ext cx="3200400" cy="1066800"/>
          </a:xfrm>
          <a:prstGeom prst="wedgeRoundRectCallout">
            <a:avLst>
              <a:gd name="adj1" fmla="val -172781"/>
              <a:gd name="adj2" fmla="val -595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/>
              </a:rPr>
              <a:t>A Doubly Linked List has a head and tail pointer</a:t>
            </a:r>
          </a:p>
        </p:txBody>
      </p:sp>
    </p:spTree>
    <p:extLst>
      <p:ext uri="{BB962C8B-B14F-4D97-AF65-F5344CB8AC3E}">
        <p14:creationId xmlns:p14="http://schemas.microsoft.com/office/powerpoint/2010/main" val="7110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push_front</a:t>
            </a:r>
            <a:r>
              <a:rPr lang="en-US" dirty="0"/>
              <a:t>("Rob")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3895838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3837470" y="347648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3600316" y="1556660"/>
            <a:ext cx="1533734" cy="665304"/>
            <a:chOff x="1775849" y="1697496"/>
            <a:chExt cx="1533734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49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5134049" y="209006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5837683" y="244249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839673-DA78-419B-A0B9-7173211995AC}"/>
              </a:ext>
            </a:extLst>
          </p:cNvPr>
          <p:cNvSpPr txBox="1"/>
          <p:nvPr/>
        </p:nvSpPr>
        <p:spPr>
          <a:xfrm>
            <a:off x="5969330" y="243991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5837683" y="26845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B0B8518-DA42-4776-957C-833A6136828D}"/>
              </a:ext>
            </a:extLst>
          </p:cNvPr>
          <p:cNvSpPr txBox="1"/>
          <p:nvPr/>
        </p:nvSpPr>
        <p:spPr>
          <a:xfrm>
            <a:off x="5972249" y="268375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729718" y="5268994"/>
            <a:ext cx="683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(item, NULL, head);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8951DF-8066-4737-9AA1-6B0D6D9875E9}"/>
              </a:ext>
            </a:extLst>
          </p:cNvPr>
          <p:cNvSpPr txBox="1"/>
          <p:nvPr/>
        </p:nvSpPr>
        <p:spPr>
          <a:xfrm>
            <a:off x="4026047" y="3815614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73749-6D98-47AD-9FF4-195548F923B0}"/>
              </a:ext>
            </a:extLst>
          </p:cNvPr>
          <p:cNvSpPr/>
          <p:nvPr/>
        </p:nvSpPr>
        <p:spPr>
          <a:xfrm>
            <a:off x="7379036" y="38207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15D68B-B1F7-40EB-AE9C-BC5DBDB96E73}"/>
              </a:ext>
            </a:extLst>
          </p:cNvPr>
          <p:cNvSpPr/>
          <p:nvPr/>
        </p:nvSpPr>
        <p:spPr>
          <a:xfrm>
            <a:off x="7320668" y="346834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F24001-1BF5-429A-B7F8-533573EDA22C}"/>
              </a:ext>
            </a:extLst>
          </p:cNvPr>
          <p:cNvSpPr txBox="1"/>
          <p:nvPr/>
        </p:nvSpPr>
        <p:spPr>
          <a:xfrm>
            <a:off x="7517589" y="380849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57D72F-5A81-4044-BBC0-30CA6BDC6DE2}"/>
              </a:ext>
            </a:extLst>
          </p:cNvPr>
          <p:cNvSpPr txBox="1"/>
          <p:nvPr/>
        </p:nvSpPr>
        <p:spPr>
          <a:xfrm>
            <a:off x="838200" y="1698171"/>
            <a:ext cx="164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1: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83B209E-97F3-4E83-B581-03C0ECFE648F}"/>
              </a:ext>
            </a:extLst>
          </p:cNvPr>
          <p:cNvSpPr/>
          <p:nvPr/>
        </p:nvSpPr>
        <p:spPr>
          <a:xfrm>
            <a:off x="4163351" y="2332995"/>
            <a:ext cx="1006808" cy="1606014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4" name="Freeform: Shape 16">
            <a:extLst>
              <a:ext uri="{FF2B5EF4-FFF2-40B4-BE49-F238E27FC236}">
                <a16:creationId xmlns:a16="http://schemas.microsoft.com/office/drawing/2014/main" id="{410955E7-BBB3-466C-A4DA-8672B5FBB5AF}"/>
              </a:ext>
            </a:extLst>
          </p:cNvPr>
          <p:cNvSpPr/>
          <p:nvPr/>
        </p:nvSpPr>
        <p:spPr>
          <a:xfrm flipH="1">
            <a:off x="6621894" y="2324852"/>
            <a:ext cx="1024655" cy="1614157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F0E9B5F-25FD-4626-A383-FB5FA0CEAF47}"/>
              </a:ext>
            </a:extLst>
          </p:cNvPr>
          <p:cNvSpPr/>
          <p:nvPr/>
        </p:nvSpPr>
        <p:spPr>
          <a:xfrm>
            <a:off x="1729718" y="5557321"/>
            <a:ext cx="68381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(head != NULL) head-&gt;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prev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921D4D7-D460-4B9B-975F-52C44335EC46}"/>
              </a:ext>
            </a:extLst>
          </p:cNvPr>
          <p:cNvSpPr/>
          <p:nvPr/>
        </p:nvSpPr>
        <p:spPr>
          <a:xfrm>
            <a:off x="1729718" y="6105143"/>
            <a:ext cx="683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(tail == NULL) tail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8864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7" grpId="0" animBg="1"/>
      <p:bldP spid="72" grpId="0"/>
      <p:bldP spid="75" grpId="0"/>
      <p:bldP spid="23" grpId="0" animBg="1"/>
      <p:bldP spid="24" grpId="0" animBg="1"/>
      <p:bldP spid="56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push_front</a:t>
            </a:r>
            <a:r>
              <a:rPr lang="en-US" dirty="0"/>
              <a:t>("Rob")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5144219" y="3476486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5847853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3895838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4163351" y="3653607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3837470" y="347648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847853" y="406916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7379036" y="38207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6621895" y="3645464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7320668" y="346834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5987134" y="4066586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729718" y="5268994"/>
            <a:ext cx="68381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(item, NULL, head);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(head != NULL) head-&gt;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prev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(tail == NULL) tail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42D88D-BD5A-4E12-8805-0ABFEA08B31A}"/>
              </a:ext>
            </a:extLst>
          </p:cNvPr>
          <p:cNvSpPr txBox="1"/>
          <p:nvPr/>
        </p:nvSpPr>
        <p:spPr>
          <a:xfrm>
            <a:off x="5987134" y="382709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8DDC5A-8D3E-4CED-B630-5DAAF3D48DE1}"/>
              </a:ext>
            </a:extLst>
          </p:cNvPr>
          <p:cNvSpPr txBox="1"/>
          <p:nvPr/>
        </p:nvSpPr>
        <p:spPr>
          <a:xfrm>
            <a:off x="838200" y="1698171"/>
            <a:ext cx="164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1:</a:t>
            </a:r>
          </a:p>
        </p:txBody>
      </p:sp>
    </p:spTree>
    <p:extLst>
      <p:ext uri="{BB962C8B-B14F-4D97-AF65-F5344CB8AC3E}">
        <p14:creationId xmlns:p14="http://schemas.microsoft.com/office/powerpoint/2010/main" val="414834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push_front</a:t>
            </a:r>
            <a:r>
              <a:rPr lang="en-US" dirty="0"/>
              <a:t>("Sam")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5144219" y="3476486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5847853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3895838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4163351" y="3653607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3837470" y="347648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3600316" y="1556660"/>
            <a:ext cx="1533734" cy="665304"/>
            <a:chOff x="1775849" y="1697496"/>
            <a:chExt cx="1533734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1775849" y="1697496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newNode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847853" y="406916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7379036" y="38207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6621895" y="3645464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7320668" y="346834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5987134" y="4066586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7A050EAD-459C-4C35-91A8-B96B6478A3DB}"/>
              </a:ext>
            </a:extLst>
          </p:cNvPr>
          <p:cNvGraphicFramePr>
            <a:graphicFrameLocks noGrp="1"/>
          </p:cNvGraphicFramePr>
          <p:nvPr/>
        </p:nvGraphicFramePr>
        <p:xfrm>
          <a:off x="5134049" y="2090060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"Sam"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73D09998-D615-45CC-85B2-1DD68FFB907E}"/>
              </a:ext>
            </a:extLst>
          </p:cNvPr>
          <p:cNvSpPr/>
          <p:nvPr/>
        </p:nvSpPr>
        <p:spPr>
          <a:xfrm>
            <a:off x="5837683" y="244249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82A46C9-2425-4516-9B06-088FC4908006}"/>
              </a:ext>
            </a:extLst>
          </p:cNvPr>
          <p:cNvSpPr/>
          <p:nvPr/>
        </p:nvSpPr>
        <p:spPr>
          <a:xfrm>
            <a:off x="5837683" y="26845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B0B8518-DA42-4776-957C-833A6136828D}"/>
              </a:ext>
            </a:extLst>
          </p:cNvPr>
          <p:cNvSpPr txBox="1"/>
          <p:nvPr/>
        </p:nvSpPr>
        <p:spPr>
          <a:xfrm>
            <a:off x="5972249" y="268375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729718" y="5268994"/>
            <a:ext cx="68381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(item, NULL, head);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(head != NULL) head-&gt;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prev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(tail == NULL) tail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42D88D-BD5A-4E12-8805-0ABFEA08B31A}"/>
              </a:ext>
            </a:extLst>
          </p:cNvPr>
          <p:cNvSpPr txBox="1"/>
          <p:nvPr/>
        </p:nvSpPr>
        <p:spPr>
          <a:xfrm>
            <a:off x="5987134" y="3827092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8DDC5A-8D3E-4CED-B630-5DAAF3D48DE1}"/>
              </a:ext>
            </a:extLst>
          </p:cNvPr>
          <p:cNvSpPr txBox="1"/>
          <p:nvPr/>
        </p:nvSpPr>
        <p:spPr>
          <a:xfrm>
            <a:off x="838200" y="1698171"/>
            <a:ext cx="164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2: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6009C59-B0E8-4EF2-890B-BE7273FAF64B}"/>
              </a:ext>
            </a:extLst>
          </p:cNvPr>
          <p:cNvSpPr/>
          <p:nvPr/>
        </p:nvSpPr>
        <p:spPr>
          <a:xfrm>
            <a:off x="4163351" y="2332995"/>
            <a:ext cx="1006808" cy="1606014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5C97502-B68A-4C86-8727-E242D6268F2D}"/>
              </a:ext>
            </a:extLst>
          </p:cNvPr>
          <p:cNvSpPr/>
          <p:nvPr/>
        </p:nvSpPr>
        <p:spPr>
          <a:xfrm>
            <a:off x="6079524" y="2530744"/>
            <a:ext cx="810890" cy="1052715"/>
          </a:xfrm>
          <a:custGeom>
            <a:avLst/>
            <a:gdLst>
              <a:gd name="connsiteX0" fmla="*/ 0 w 810890"/>
              <a:gd name="connsiteY0" fmla="*/ 14748 h 1052715"/>
              <a:gd name="connsiteX1" fmla="*/ 704335 w 810890"/>
              <a:gd name="connsiteY1" fmla="*/ 113602 h 1052715"/>
              <a:gd name="connsiteX2" fmla="*/ 790833 w 810890"/>
              <a:gd name="connsiteY2" fmla="*/ 855007 h 1052715"/>
              <a:gd name="connsiteX3" fmla="*/ 531341 w 810890"/>
              <a:gd name="connsiteY3" fmla="*/ 1052715 h 105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0890" h="1052715">
                <a:moveTo>
                  <a:pt x="0" y="14748"/>
                </a:moveTo>
                <a:cubicBezTo>
                  <a:pt x="286265" y="-5847"/>
                  <a:pt x="572530" y="-26441"/>
                  <a:pt x="704335" y="113602"/>
                </a:cubicBezTo>
                <a:cubicBezTo>
                  <a:pt x="836141" y="253645"/>
                  <a:pt x="819665" y="698488"/>
                  <a:pt x="790833" y="855007"/>
                </a:cubicBezTo>
                <a:cubicBezTo>
                  <a:pt x="762001" y="1011526"/>
                  <a:pt x="646671" y="1032120"/>
                  <a:pt x="531341" y="105271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6780ADE-E3F0-43AC-AE33-D080C8FF196D}"/>
              </a:ext>
            </a:extLst>
          </p:cNvPr>
          <p:cNvSpPr/>
          <p:nvPr/>
        </p:nvSpPr>
        <p:spPr>
          <a:xfrm>
            <a:off x="6146800" y="2222500"/>
            <a:ext cx="895593" cy="1955800"/>
          </a:xfrm>
          <a:custGeom>
            <a:avLst/>
            <a:gdLst>
              <a:gd name="connsiteX0" fmla="*/ 0 w 895593"/>
              <a:gd name="connsiteY0" fmla="*/ 1955800 h 1955800"/>
              <a:gd name="connsiteX1" fmla="*/ 736600 w 895593"/>
              <a:gd name="connsiteY1" fmla="*/ 1701800 h 1955800"/>
              <a:gd name="connsiteX2" fmla="*/ 876300 w 895593"/>
              <a:gd name="connsiteY2" fmla="*/ 558800 h 1955800"/>
              <a:gd name="connsiteX3" fmla="*/ 444500 w 895593"/>
              <a:gd name="connsiteY3" fmla="*/ 0 h 19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593" h="1955800">
                <a:moveTo>
                  <a:pt x="0" y="1955800"/>
                </a:moveTo>
                <a:cubicBezTo>
                  <a:pt x="295275" y="1945216"/>
                  <a:pt x="590550" y="1934633"/>
                  <a:pt x="736600" y="1701800"/>
                </a:cubicBezTo>
                <a:cubicBezTo>
                  <a:pt x="882650" y="1468967"/>
                  <a:pt x="924983" y="842433"/>
                  <a:pt x="876300" y="558800"/>
                </a:cubicBezTo>
                <a:cubicBezTo>
                  <a:pt x="827617" y="275167"/>
                  <a:pt x="636058" y="137583"/>
                  <a:pt x="44450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 animBg="1"/>
      <p:bldP spid="72" grpId="0"/>
      <p:bldP spid="27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push_front</a:t>
            </a:r>
            <a:r>
              <a:rPr lang="en-US" dirty="0"/>
              <a:t>("Sam")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5144222" y="3476486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"Sam"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5847856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6115369" y="3653607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7099485" y="3476486"/>
          <a:ext cx="1494818" cy="111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DNode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prev</a:t>
                      </a:r>
                      <a:r>
                        <a:rPr lang="en-US" sz="1600" baseline="0" dirty="0">
                          <a:sym typeface="Wingdings" panose="05000000000000000000" pitchFamily="2" charset="2"/>
                        </a:rPr>
                        <a:t> =</a:t>
                      </a:r>
                      <a:endParaRPr lang="en-US" sz="1600" dirty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"Rob"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7803119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3895841" y="382891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4163354" y="3653607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3837473" y="347648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7803119" y="406990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5847856" y="4069167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9338466" y="3820776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 flipH="1">
            <a:off x="8581325" y="3645464"/>
            <a:ext cx="1024655" cy="293545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9280098" y="346834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tail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5987137" y="4066586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B2983A8-038A-44C5-85C4-6B9F6A259CC8}"/>
              </a:ext>
            </a:extLst>
          </p:cNvPr>
          <p:cNvSpPr/>
          <p:nvPr/>
        </p:nvSpPr>
        <p:spPr>
          <a:xfrm>
            <a:off x="6605787" y="3670865"/>
            <a:ext cx="2123170" cy="1102938"/>
          </a:xfrm>
          <a:custGeom>
            <a:avLst/>
            <a:gdLst>
              <a:gd name="connsiteX0" fmla="*/ 1469231 w 2123170"/>
              <a:gd name="connsiteY0" fmla="*/ 504825 h 1102938"/>
              <a:gd name="connsiteX1" fmla="*/ 2033587 w 2123170"/>
              <a:gd name="connsiteY1" fmla="*/ 564357 h 1102938"/>
              <a:gd name="connsiteX2" fmla="*/ 2040731 w 2123170"/>
              <a:gd name="connsiteY2" fmla="*/ 1016794 h 1102938"/>
              <a:gd name="connsiteX3" fmla="*/ 1245393 w 2123170"/>
              <a:gd name="connsiteY3" fmla="*/ 1097757 h 1102938"/>
              <a:gd name="connsiteX4" fmla="*/ 435768 w 2123170"/>
              <a:gd name="connsiteY4" fmla="*/ 1012032 h 1102938"/>
              <a:gd name="connsiteX5" fmla="*/ 333375 w 2123170"/>
              <a:gd name="connsiteY5" fmla="*/ 354807 h 1102938"/>
              <a:gd name="connsiteX6" fmla="*/ 0 w 2123170"/>
              <a:gd name="connsiteY6" fmla="*/ 0 h 11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70" h="1102938">
                <a:moveTo>
                  <a:pt x="1469231" y="504825"/>
                </a:moveTo>
                <a:cubicBezTo>
                  <a:pt x="1703784" y="491927"/>
                  <a:pt x="1938337" y="479029"/>
                  <a:pt x="2033587" y="564357"/>
                </a:cubicBezTo>
                <a:cubicBezTo>
                  <a:pt x="2128837" y="649685"/>
                  <a:pt x="2172096" y="927894"/>
                  <a:pt x="2040731" y="1016794"/>
                </a:cubicBezTo>
                <a:cubicBezTo>
                  <a:pt x="1909366" y="1105694"/>
                  <a:pt x="1512887" y="1098551"/>
                  <a:pt x="1245393" y="1097757"/>
                </a:cubicBezTo>
                <a:cubicBezTo>
                  <a:pt x="977899" y="1096963"/>
                  <a:pt x="587771" y="1135857"/>
                  <a:pt x="435768" y="1012032"/>
                </a:cubicBezTo>
                <a:cubicBezTo>
                  <a:pt x="283765" y="888207"/>
                  <a:pt x="406003" y="523479"/>
                  <a:pt x="333375" y="354807"/>
                </a:cubicBezTo>
                <a:cubicBezTo>
                  <a:pt x="260747" y="186135"/>
                  <a:pt x="130373" y="93067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87557A-E3C1-4666-9495-CBED29C2CFB5}"/>
              </a:ext>
            </a:extLst>
          </p:cNvPr>
          <p:cNvSpPr/>
          <p:nvPr/>
        </p:nvSpPr>
        <p:spPr>
          <a:xfrm>
            <a:off x="1729718" y="5268994"/>
            <a:ext cx="68381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(item, NULL, head);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(head != NULL) head-&gt;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prev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newNode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if (tail == NULL) tail = head;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DE0242-3A5A-4434-BB42-563E6ED66CAC}"/>
              </a:ext>
            </a:extLst>
          </p:cNvPr>
          <p:cNvSpPr txBox="1"/>
          <p:nvPr/>
        </p:nvSpPr>
        <p:spPr>
          <a:xfrm>
            <a:off x="7933628" y="3826338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C72C2-CF4C-4762-89A8-F96947D0030F}"/>
              </a:ext>
            </a:extLst>
          </p:cNvPr>
          <p:cNvSpPr txBox="1"/>
          <p:nvPr/>
        </p:nvSpPr>
        <p:spPr>
          <a:xfrm>
            <a:off x="838200" y="1698171"/>
            <a:ext cx="164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2:</a:t>
            </a:r>
          </a:p>
        </p:txBody>
      </p:sp>
    </p:spTree>
    <p:extLst>
      <p:ext uri="{BB962C8B-B14F-4D97-AF65-F5344CB8AC3E}">
        <p14:creationId xmlns:p14="http://schemas.microsoft.com/office/powerpoint/2010/main" val="2203542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2489</Words>
  <Application>Microsoft Office PowerPoint</Application>
  <PresentationFormat>Custom</PresentationFormat>
  <Paragraphs>502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Attendance Quiz #13</vt:lpstr>
      <vt:lpstr>Tip #14: eof in Loops</vt:lpstr>
      <vt:lpstr>Double-Linked Lists</vt:lpstr>
      <vt:lpstr>The DNode Class</vt:lpstr>
      <vt:lpstr>push_front("Rob")</vt:lpstr>
      <vt:lpstr>push_front("Rob")</vt:lpstr>
      <vt:lpstr>push_front("Sam")</vt:lpstr>
      <vt:lpstr>push_front("Sam")</vt:lpstr>
      <vt:lpstr>The list Class – Double-linked List</vt:lpstr>
      <vt:lpstr>Ordered Insertion of "Rob"</vt:lpstr>
      <vt:lpstr>Ordered Insertion of "Rob"</vt:lpstr>
      <vt:lpstr>Ordered Insertion of "Rob"</vt:lpstr>
      <vt:lpstr>Ordered Insertion of "Rob"</vt:lpstr>
      <vt:lpstr>Ordered Insertion of "Rob"</vt:lpstr>
      <vt:lpstr>Delete "Rob"</vt:lpstr>
      <vt:lpstr>Delete "Rob"</vt:lpstr>
      <vt:lpstr>Delete "Rob"</vt:lpstr>
      <vt:lpstr>Delete "Rob"</vt:lpstr>
      <vt:lpstr>PowerPoint Presentation</vt:lpstr>
      <vt:lpstr>Application of the list Class</vt:lpstr>
      <vt:lpstr>Ordered Linked List Insertion</vt:lpstr>
      <vt:lpstr>Delegation</vt:lpstr>
      <vt:lpstr>Circular Lists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81</cp:revision>
  <dcterms:created xsi:type="dcterms:W3CDTF">2020-07-19T21:27:39Z</dcterms:created>
  <dcterms:modified xsi:type="dcterms:W3CDTF">2022-02-01T19:12:32Z</dcterms:modified>
</cp:coreProperties>
</file>